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3"/>
  </p:notesMasterIdLst>
  <p:sldIdLst>
    <p:sldId id="256" r:id="rId2"/>
    <p:sldId id="389" r:id="rId3"/>
    <p:sldId id="390" r:id="rId4"/>
    <p:sldId id="458" r:id="rId5"/>
    <p:sldId id="459" r:id="rId6"/>
    <p:sldId id="460" r:id="rId7"/>
    <p:sldId id="461" r:id="rId8"/>
    <p:sldId id="457" r:id="rId9"/>
    <p:sldId id="391" r:id="rId10"/>
    <p:sldId id="392" r:id="rId11"/>
    <p:sldId id="394" r:id="rId12"/>
    <p:sldId id="393" r:id="rId13"/>
    <p:sldId id="396" r:id="rId14"/>
    <p:sldId id="397" r:id="rId15"/>
    <p:sldId id="398" r:id="rId16"/>
    <p:sldId id="399" r:id="rId17"/>
    <p:sldId id="400" r:id="rId18"/>
    <p:sldId id="401" r:id="rId19"/>
    <p:sldId id="402" r:id="rId20"/>
    <p:sldId id="403" r:id="rId21"/>
    <p:sldId id="404" r:id="rId22"/>
    <p:sldId id="405" r:id="rId23"/>
    <p:sldId id="406" r:id="rId24"/>
    <p:sldId id="407" r:id="rId25"/>
    <p:sldId id="408" r:id="rId26"/>
    <p:sldId id="409" r:id="rId27"/>
    <p:sldId id="410" r:id="rId28"/>
    <p:sldId id="411" r:id="rId29"/>
    <p:sldId id="412" r:id="rId30"/>
    <p:sldId id="413" r:id="rId31"/>
    <p:sldId id="414" r:id="rId32"/>
    <p:sldId id="415" r:id="rId33"/>
    <p:sldId id="416" r:id="rId34"/>
    <p:sldId id="417" r:id="rId35"/>
    <p:sldId id="418" r:id="rId36"/>
    <p:sldId id="419" r:id="rId37"/>
    <p:sldId id="420" r:id="rId38"/>
    <p:sldId id="421" r:id="rId39"/>
    <p:sldId id="422" r:id="rId40"/>
    <p:sldId id="423" r:id="rId41"/>
    <p:sldId id="424" r:id="rId42"/>
    <p:sldId id="425" r:id="rId43"/>
    <p:sldId id="426" r:id="rId44"/>
    <p:sldId id="427" r:id="rId45"/>
    <p:sldId id="428" r:id="rId46"/>
    <p:sldId id="429" r:id="rId47"/>
    <p:sldId id="430" r:id="rId48"/>
    <p:sldId id="432" r:id="rId49"/>
    <p:sldId id="433" r:id="rId50"/>
    <p:sldId id="434" r:id="rId51"/>
    <p:sldId id="435" r:id="rId52"/>
    <p:sldId id="437" r:id="rId53"/>
    <p:sldId id="438" r:id="rId54"/>
    <p:sldId id="439" r:id="rId55"/>
    <p:sldId id="440" r:id="rId56"/>
    <p:sldId id="441" r:id="rId57"/>
    <p:sldId id="442" r:id="rId58"/>
    <p:sldId id="443" r:id="rId59"/>
    <p:sldId id="444" r:id="rId60"/>
    <p:sldId id="445" r:id="rId61"/>
    <p:sldId id="446" r:id="rId62"/>
    <p:sldId id="447" r:id="rId63"/>
    <p:sldId id="448" r:id="rId64"/>
    <p:sldId id="449" r:id="rId65"/>
    <p:sldId id="450" r:id="rId66"/>
    <p:sldId id="451" r:id="rId67"/>
    <p:sldId id="452" r:id="rId68"/>
    <p:sldId id="453" r:id="rId69"/>
    <p:sldId id="454" r:id="rId70"/>
    <p:sldId id="455" r:id="rId71"/>
    <p:sldId id="456" r:id="rId72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1414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>
      <p:cViewPr varScale="1">
        <p:scale>
          <a:sx n="160" d="100"/>
          <a:sy n="160" d="100"/>
        </p:scale>
        <p:origin x="200" y="88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08:12.9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1306 91 24575,'-35'-2'0,"1"-2"0,0-1 0,-55-16 0,-21-3 0,-135 4 0,69 8 0,169 11 0,1 0 0,-1 1 0,0 0 0,0 0 0,0 0 0,0 1 0,0 0 0,0 0 0,0 1 0,1 0 0,-1 0 0,0 0 0,1 1 0,0 0 0,0 0 0,0 1 0,0 0 0,0 0 0,1 0 0,-1 1 0,1-1 0,1 1 0,-1 1 0,-6 7 0,-26 31 0,2 1 0,3 1 0,-55 101 0,78-123 0,1 0 0,1 0 0,2 1 0,-6 40 0,6-29 0,-11 40 0,-10 7 0,4-13 0,-23 130 0,14-20 0,-11 111 0,39-254 0,2 0 0,2-1 0,2 1 0,1 0 0,1-1 0,12 37 0,-5-29 0,3-1 0,1-1 0,26 46 0,-32-70 0,0 0 0,2-1 0,0-1 0,1 0 0,0 0 0,2-1 0,0-1 0,0-1 0,25 17 0,25 7 0,2-3 0,1-3 0,123 39 0,-161-62 0,1 0 0,0-2 0,1-1 0,31 0 0,128-6 0,33 3 0,-223-2 0,231 16 0,-190-15 0,0-3 0,0-1 0,59-13 0,-93 14 0,-1 0 0,1-1 0,-1 0 0,0 0 0,0 0 0,-1-1 0,1 0 0,-1-1 0,12-9 0,44-56 0,-9 8 0,-19 31 0,-13 13 0,-1-2 0,22-25 0,-36 36 0,0 1 0,-1-1 0,0 0 0,0 0 0,-1 0 0,0-1 0,0 0 0,-1 1 0,3-20 0,4-73 0,-4-179 0,-7 219 0,-5-13 0,-3 0 0,-3 1 0,-25-87 0,37 161 0,-6-24 0,1 1 0,0 0 0,-2 1 0,-1 0 0,0 0 0,-16-27 0,10 23 0,2 0 0,1-1 0,-8-29 0,-17-40 0,34 92 0,-6-14 0,0 0 0,-1 1 0,-1 0 0,-16-20 0,10 16 0,2 0 0,-14-28 0,-14-21 0,-75-86 0,109 148 0,-1 1 0,0-1 0,0 2 0,0 0 0,-1 0 0,0 0 0,-20-7 0,-10-7 0,-57-39 50,-51-27-1465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5.7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24575,'0'4'0,"0"5"0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6.0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24575,'0'0'-8191</inkml:trace>
  <inkml:trace contextRef="#ctx0" brushRef="#br0" timeOffset="1">0 71 24575,'0'4'0,"0"5"0,0 5 0,0 5 0,0 2 0,0-2-8191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6.4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1 24575,'0'4'0,"0"5"0,0 5 0,0 4 0</inkml:trace>
  <inkml:trace contextRef="#ctx0" brushRef="#br0" timeOffset="1">1 163 24575,'0'4'0,"0"6"0,0 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6.7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 1 24575,'0'4'0,"-4"5"0,-5 9 0,-2 6 0,2 2 0,2 1 0,2-4-8191</inkml:trace>
  <inkml:trace contextRef="#ctx0" brushRef="#br0" timeOffset="1">4 187 24575,'0'4'0,"-4"5"0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7.0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227 1 24575,'-4'0'0,"-1"4"0,-5 1 0,-3 0 0</inkml:trace>
  <inkml:trace contextRef="#ctx0" brushRef="#br0" timeOffset="1">39 71 24575,'-3'0'0,"-3"4"0,-2 1 0,-2 4 0,-1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7.4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412 1 24575,'-4'3'0,"-5"7"0,-6 0 0,1 3 0,-2-1 0,2 2 0</inkml:trace>
  <inkml:trace contextRef="#ctx0" brushRef="#br0" timeOffset="1">156 141 24575,'-4'0'0,"-6"0"0,-4 12 0,-8 3 0,-5 4 0,-1 3 0,0-3 0,5-5-8191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7.7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215 0 24575,'-4'0'0,"-5"0"0,-5 0 0,-5 0 0</inkml:trace>
  <inkml:trace contextRef="#ctx0" brushRef="#br0" timeOffset="1">51 24 24575,'-3'0'0,"-10"0"0,-3 4 0,-2 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8.0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460 0 24575,'-4'0'0,"-13"0"0,-12 8 0,-9 7 0,-5 0 0,-4 2 0,6-2-8191</inkml:trace>
  <inkml:trace contextRef="#ctx0" brushRef="#br0" timeOffset="1">110 116 24575,'-4'0'0,"-5"0"0,-5 0 0,-9 0 0,-7 0 0,1 0-8191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8.4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576 0 24575,'-4'5'0,"-5"4"0,-5 1 0,-5-1 0,-2 2 0,-2-1 0,0-2 0,-6 1 0,0 4 0,4-2-8191</inkml:trace>
  <inkml:trace contextRef="#ctx0" brushRef="#br0" timeOffset="1">134 164 24575,'-4'0'0,"-9"4"0,-7 1 0,-3 0 0,-3-1 0,0 3 0,5 0-8191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8.7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343 1 24575,'-8'0'0,"-6"0"0,-6 0 0,-2 0 0,1 4 0</inkml:trace>
  <inkml:trace contextRef="#ctx0" brushRef="#br0" timeOffset="1">87 47 24575,'-4'0'0,"-5"4"0,-6 1 0,-3 0 0,-4 3 0,3 0-8191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2:01.8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2145 984 24575,'-1'-17'0,"0"0"0,-2 0 0,0 1 0,-1-1 0,0 1 0,-13-28 0,-51-93 0,48 99 0,-141-227 0,153 255 0,0 1 0,-1-1 0,0 1 0,0 0 0,-1 1 0,0 0 0,-16-9 0,-83-39 0,53 29 0,-229-105 0,255 120 0,-1 2 0,-55-12 0,4 2 0,43 9 0,0 2 0,0 1 0,-1 2 0,0 3 0,0 0 0,0 3 0,0 1 0,0 2 0,-60 13 0,69-8 0,1 3 0,0 0 0,-56 31 0,-78 59 0,147-88 0,0 0 0,1 2 0,1 0 0,0 0 0,1 2 0,-21 31 0,18-22 0,1 2 0,1 0 0,2 1 0,-11 31 0,16-28 0,2 0 0,0 1 0,3 0 0,-1 34 0,-1 15 0,-5 6 0,-7 140 0,15-192 0,-8 47 0,-1 34 0,33 187 0,-19-272 0,41 278 0,-38-246 0,-4-27 0,2 0 0,2-1 0,13 47 0,-16-73 0,0 0 0,1-1 0,1 1 0,0-1 0,0 0 0,0 0 0,1 0 0,1-1 0,-1 1 0,1-2 0,1 1 0,-1-1 0,1 0 0,1-1 0,-1 0 0,13 7 0,244 106 0,-134-64 0,-64-25 0,-19-6 0,2-3 0,1-2 0,53 13 0,-99-31 0,0 0 0,1-1 0,-1 1 0,1-1 0,-1 0 0,1-1 0,-1 1 0,1-1 0,-1 0 0,0-1 0,1 1 0,-1-1 0,0 0 0,0 0 0,0-1 0,0 1 0,-1-1 0,1 0 0,-1-1 0,6-4 0,5-6 0,-1-2 0,-1 0 0,0-1 0,11-19 0,14-17 0,10-13 0,50-91 0,-64 96 0,4 2 0,66-82 0,-72 105 0,-1-1 0,-3-2 0,0-1 0,28-57 0,-25 31 0,4 1 0,2 3 0,53-70 0,-63 100 0,36-62 0,-53 77 0,-1-1 0,-1 0 0,-1 0 0,0-1 0,7-36 0,28-134-1365,-38 170-5461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9.1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700 1 24575,'-4'0'0,"-13"0"0,-8 0 0,-7 4 0,-2 1 0,-4 4 0,5 0-8191</inkml:trace>
  <inkml:trace contextRef="#ctx0" brushRef="#br0" timeOffset="1">281 47 24575,'-8'0'0,"-6"0"0,-10 0 0,-15 0 0,-2 4 0,2 1 0,4 1 0,4-2 0,3-1 0,7-2-8191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9.4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582 1 24575,'-4'0'0,"-5"0"0,-9 0 0,-6 0 0,-6 0 0,-10 4 0,-2 1 0,-2 0 0,6 0-8191</inkml:trace>
  <inkml:trace contextRef="#ctx0" brushRef="#br0" timeOffset="1">232 25 24575,'-4'3'0,"-9"3"0,-10 2 0,-5 2 0,-10 2 0,-7-1 0,1 2 0,8-2-8191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9.8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322 0 24575,'-4'0'0,"-1"4"0,-8 2 0,-6-1 0,-3 3 0,-2 4 0,-6 4 0,-4 4 0,3-3-8191</inkml:trace>
  <inkml:trace contextRef="#ctx0" brushRef="#br0" timeOffset="1">18 140 24575,'-4'0'0,"-1"4"0,-3 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40.1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0 24575,'0'4'0,"-4"2"0,-2 3 0,1 4 0,1 4 0</inkml:trace>
  <inkml:trace contextRef="#ctx0" brushRef="#br0" timeOffset="1">30 117 24575,'-4'0'0,"-1"4"0,1 9 0,-4 7 0,-1-1-8191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43.0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363 213 24575,'1'19'0,"0"-14"0,-1 0 0,1 0 0,-1 0 0,0 0 0,0-1 0,0 1 0,-1 0 0,0 0 0,0 0 0,0-1 0,0 1 0,-1 0 0,-4 7 0,5-12 0,0 1 0,0-1 0,0 0 0,0 0 0,0 0 0,0 0 0,0 0 0,0 0 0,0 0 0,0 0 0,0 0 0,-1-1 0,1 1 0,0 0 0,0-1 0,0 1 0,0 0 0,0-1 0,0 0 0,1 1 0,-1-1 0,0 1 0,0-1 0,0 0 0,0 0 0,1 1 0,-1-1 0,0 0 0,0-1 0,-27-29 0,26 28 0,-27-31 0,-2 1 0,-2 2 0,-42-32 0,37 28 0,30 27 0,0-1 0,-1 1 0,0 1 0,-1 0 0,0 0 0,0 1 0,-14-7 0,48 58 0,-9-20 0,3 5 0,0 0 0,40 47 0,-52-70 0,1 0 0,-1-1 0,1 0 0,0 0 0,1 0 0,0-1 0,-1 0 0,2-1 0,-1 1 0,0-2 0,1 1 0,0-1 0,0 0 0,0-1 0,13 2 0,11 0 0,48 14 0,-60-12 0,1-1 0,-1-1 0,1 0 0,0-2 0,34 0 0,-45-4 0,-1-1 0,0 0 0,1 0 0,-2-1 0,1-1 0,0 1 0,-1-1 0,14-10 0,39-19 0,-12 16 0,-27 11 0,-1-2 0,37-19 0,-58 28 0,-1 0 0,0 0 0,1 0 0,-1 0 0,0 0 0,1-1 0,-1 1 0,0 0 0,1 0 0,-1 0 0,0-1 0,1 1 0,-1 0 0,0-1 0,0 1 0,0 0 0,1-1 0,-1 1 0,0 0 0,0-1 0,0 1 0,0 0 0,1-1 0,-1 1 0,0 0 0,0-1 0,0 1 0,0 0 0,0-1 0,0 1 0,0-1 0,0 1 0,0 0 0,0-1 0,0 1 0,0 0 0,-1-1 0,1 1 0,0 0 0,0-1 0,0 0 0,-18-10 0,-27-2 0,27 10 0,0 1 0,0 0 0,0 2 0,0 0 0,0 1 0,0 0 0,0 2 0,0 0 0,0 1 0,1 1 0,-1 1 0,1 0 0,1 1 0,-1 1 0,1 1 0,1 0 0,-1 1 0,-19 17 0,22-17-151,-1 0-1,0-1 0,-1-1 0,1 0 1,-2-1-1,1-1 0,-1 0 1,-20 4-1,2-3-6674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52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1050 113 24575,'-15'-1'0,"0"-1"0,1 0 0,-1-1 0,-24-10 0,-20-3 0,-61-17 0,90 23 0,1 2 0,-2 0 0,1 2 0,-54-4 0,75 10 0,-1 0 0,0 1 0,0 0 0,1 1 0,-1 0 0,1 1 0,0 0 0,-1 0 0,1 1 0,1 0 0,-1 0 0,0 1 0,1 1 0,0-1 0,1 1 0,-1 0 0,1 1 0,0 0 0,-9 11 0,-3 7 0,-2-1 0,0-1 0,-1-1 0,-2-1 0,0-1 0,-27 18 0,41-34 0,1 1 0,0 1 0,0 0 0,0 0 0,1 0 0,0 1 0,0 1 0,0-1 0,1 1 0,1 1 0,-1-1 0,1 1 0,1 0 0,-1 0 0,-3 11 0,-7 20 0,2-1 0,1 2 0,2 0 0,2 0 0,2 1 0,2 0 0,-1 51 0,9-56 0,1-1 0,2 0 0,10 36 0,2 6 0,-16-66 0,1-1 0,1 1 0,0-1 0,1 0 0,0-1 0,1 1 0,0-1 0,0 0 0,1-1 0,0 1 0,1-1 0,0-1 0,1 1 0,0-1 0,0-1 0,18 12 0,23 16 0,11 9 0,116 62 0,-158-96 0,0-1 0,0-2 0,1 0 0,0 0 0,0-2 0,1-1 0,-1 0 0,1-2 0,0 0 0,0-1 0,25-3 0,-26-3 0,-1-1 0,1-1 0,-2-1 0,1-1 0,-1 0 0,0-1 0,22-18 0,-14 11 0,-15 11 0,-1 0 0,-1-2 0,1 1 0,-1-1 0,13-14 0,-18 16 0,0 0 0,0 0 0,-1 0 0,1-1 0,-1 1 0,-1-1 0,1 0 0,-1 1 0,0-1 0,1-12 0,2-24 0,-4 26 0,1 0 0,0 1 0,2-1 0,0 1 0,0 0 0,1 0 0,1 0 0,13-23 0,-10 22 0,0 1 0,-1-2 0,-1 1 0,0-1 0,-1 0 0,-1 0 0,-1-1 0,-1 1 0,1-23 0,-1-13 0,-8-106 0,-1 118 0,-2 0 0,-2 1 0,-17-47 0,12 40 0,4 6-69,9 31-75,-1-1 0,0 1 0,-1-1 0,0 1 0,0 0 0,-2 1 0,1-1 0,-8-10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21:03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24575,'1594'0'-1365,"-1568"0"-5461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21:04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24575,'531'-18'0,"-17"10"0,-301 11 0,140-3-1365,-333 0-5461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21:08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25 24575,'0'2'0,"0"0"0,1 1 0,0-1 0,-1 0 0,1-1 0,0 1 0,0 0 0,0 0 0,0 0 0,1 0 0,-1-1 0,0 1 0,1-1 0,-1 1 0,1-1 0,0 1 0,-1-1 0,1 0 0,0 0 0,0 0 0,0 0 0,-1 0 0,1 0 0,0 0 0,0-1 0,1 1 0,-1-1 0,0 0 0,3 1 0,64 6 0,-66-7 0,656 1 0,-299-3 0,-326 0 0,52-9 0,-52 6 0,48-2 0,37 8 0,-155-3 0,-54-9 0,23 1 0,-4 1 0,17 2 0,-69-1 0,-864 9 0,974-1-273,0 0 0,0 2 0,1-1 0,-15 5 0,10-1-6553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21:10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0 119 24575,'276'14'0,"23"11"0,-246-21 0,490 3 0,-316-9 0,-186-1 0,0 0 0,63-16 0,-63 11 0,1 1 0,55-2 0,-44 9 0,-21 1 0,56-6 0,-87 6 0,0-1 0,0 0 0,0 0 0,-1 0 0,1 0 0,0-1 0,0 1 0,0 0 0,0 0 0,0-1 0,0 1 0,0 0 0,0-1 0,0 1 0,0-1 0,0 1 0,-1-1 0,1 1 0,0-1 0,0 0 0,-1 1 0,1-1 0,0 0 0,0-1 0,-1 1 0,-1 0 0,1 0 0,0 0 0,-1 1 0,0-1 0,1 0 0,-1 0 0,0 0 0,1 1 0,-1-1 0,0 0 0,0 1 0,1-1 0,-1 0 0,0 1 0,0-1 0,0 1 0,-1-1 0,-53-20 0,5 4 0,0 3 0,-1 2 0,0 2 0,-1 3 0,-65-2 0,-1 11 0,-262 13 0,151 0 0,60-6 0,159-8 0,-80 5 0,-158 32 0,222-33-1365,6-1-5461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1:12.17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2776 536 24575,'-6'-10'0,"0"-1"0,-1 1 0,-1 0 0,0 1 0,0 0 0,-1 0 0,0 0 0,0 1 0,-18-11 0,-12-5 0,-54-24 0,38 21 0,-21-14 0,16 7 0,-2 3 0,-1 2 0,-69-20 0,-309-41 0,1 41 0,327 40 0,-187 8 0,275 5 0,1 2 0,0 0 0,0 2 0,1 0 0,0 1 0,0 2 0,1 0 0,-21 16 0,-74 32 0,99-50 0,1 0 0,0 1 0,1 1 0,1 0 0,-1 1 0,2 1 0,0 0 0,0 1 0,2 1 0,-1 0 0,-9 17 0,-17 29 0,-49 104 0,63-116 0,11-15 0,2 1 0,1 1 0,1 0 0,2 0 0,-6 69 0,-7-3 0,14-73 0,-7 53 0,8 15 0,10 130 0,-2-210 0,1-1 0,1 1 0,0-1 0,1 1 0,1-1 0,0-1 0,1 1 0,1-1 0,1-1 0,0 1 0,0-1 0,2-1 0,-1 0 0,16 14 0,0-2 0,2 0 0,1-2 0,1-1 0,0-2 0,51 26 0,-18-18 0,113 34 0,-116-43 0,-23-8 0,1-1 0,0-2 0,0-2 0,1-2 0,0-1 0,41-3 0,-7-2 0,-15-1 0,0 2 0,0 3 0,107 17 0,-97-7 0,0-4 0,122 0 0,-83-6 0,209 22 0,-196-13 0,-72-5 0,0-2 0,78-5 0,-103-2 0,0-1 0,-1-1 0,0-1 0,0-1 0,28-13 0,101-59 0,-109 56 0,-24 15 0,0 2 0,0-1 0,0 2 0,1 1 0,0 0 0,0 1 0,21 0 0,-15 1 0,0-1 0,-1-1 0,37-11 0,-53 12 0,-1 0 0,0 0 0,0-1 0,0 1 0,0-2 0,-1 1 0,1-1 0,-1 0 0,0 0 0,0-1 0,-1 0 0,0 0 0,0 0 0,0-1 0,4-7 0,-2 0 0,0-1 0,-1 1 0,-1-1 0,0 0 0,-1 0 0,0-1 0,1-15 0,-2-12 0,-2-54 0,-1 80 0,-1-26 0,2-16 0,-2 0 0,-4 1 0,-1-1 0,-25-96 0,30 151 0,-75-218 0,64 194 0,-1 0 0,-1 1 0,-2 1 0,0 0 0,-32-37 0,-18-4 0,-114-89 0,133 117 0,13 13-1365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21:13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 24575,'1628'0'0,"-1658"-2"0,-1-1 0,-32-8 0,1 0 0,-118-5 0,-286 10 0,247 9 0,170-1 0,-90 14 0,-98 12-1365,203-27-5461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26:46.8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1517 111 24575,'-2'0'0,"0"1"0,-1-1 0,1 1 0,0-1 0,0 1 0,-1 0 0,1 0 0,0 0 0,0 1 0,0-1 0,0 0 0,-3 4 0,-7 4 0,-100 57 0,-3-5 0,-2-5 0,-125 41 0,225-91 0,1-1 0,-1 1 0,1 1 0,1 0 0,-1 2 0,1-1 0,1 2 0,-22 17 0,-24 25 0,-1-2 0,-3-3 0,-2-3 0,-76 38 0,-101 36 0,190-86 0,50-30 0,0 0 0,-1 1 0,1 0 0,0-1 0,1 1 0,-1 0 0,0 1 0,1-1 0,0 0 0,0 1 0,0-1 0,-2 6 0,4-8 0,0 0 0,0 0 0,0 0 0,0 0 0,0 0 0,1 1 0,-1-1 0,0 0 0,1 0 0,-1 0 0,1 0 0,-1 0 0,1-1 0,-1 1 0,1 0 0,0 0 0,-1 0 0,1 0 0,0 0 0,0-1 0,-1 1 0,1 0 0,0-1 0,0 1 0,0-1 0,2 2 0,28 12 0,-27-13 0,33 10 0,2-1 0,-1-3 0,1-1 0,64 2 0,-1 0 0,101 17 0,372 29 0,-218-56 0,-355 2 0,0 0 0,1 0 0,-1 0 0,0 0 0,0 0 0,0 0 0,0-1 0,0 1 0,0-1 0,0 1 0,1-1 0,-2 0 0,1 0 0,0 0 0,0 0 0,0 0 0,0 0 0,-1-1 0,1 1 0,0 0 0,1-3 0,-2 3 0,-1-1 0,1 0 0,0 0 0,-1 0 0,1 0 0,-1 0 0,0 0 0,0 0 0,0 0 0,0 0 0,0 0 0,0 0 0,0 0 0,0 0 0,-1 0 0,1 1 0,-1-1 0,-1-2 0,-2-7 0,-1 1 0,0-1 0,-1 2 0,-1-1 0,1 0 0,-14-13 0,-141-144 0,-268-217 0,344 311 0,-21-16 0,-300-185 0,405 273 0,-1 0 0,1 0 0,-1 0 0,1 0 0,-1 0 0,1 1 0,-1-1 0,1 1 0,-1-1 0,0 1 0,1-1 0,-1 1 0,0 0 0,1 0 0,-4 0 0,4 0 0,1 0 0,-1 1 0,1-1 0,0 0 0,-1 1 0,1-1 0,0 1 0,-1-1 0,1 1 0,0-1 0,0 1 0,-1-1 0,1 1 0,0-1 0,0 1 0,0-1 0,0 1 0,0 0 0,0-1 0,0 1 0,0-1 0,0 1 0,0-1 0,0 1 0,0-1 0,0 1 0,0-1 0,0 1 0,1 0 0,22 53 0,-2-14 0,9 13 0,-2 3 0,-3 0 0,21 71 0,-25-48 0,52 161 0,-31-121 0,27 126 0,-19-61 0,-38-131 0,-10-39 0,1 0 0,1-1 0,8 23 0,-12-35 0,0 0 0,1-1 0,-1 1 0,0 0 0,0-1 0,0 1 0,1 0 0,-1-1 0,0 1 0,1 0 0,-1-1 0,0 1 0,1-1 0,-1 1 0,1-1 0,-1 1 0,1-1 0,-1 1 0,1-1 0,-1 1 0,1-1 0,0 0 0,-1 1 0,1-1 0,-1 0 0,1 0 0,0 1 0,-1-1 0,1 0 0,0 0 0,-1 0 0,1 0 0,0 0 0,0 0 0,-1 0 0,1 0 0,0 0 0,-1 0 0,1 0 0,0 0 0,-1-1 0,1 1 0,0 0 0,-1 0 0,1-1 0,-1 1 0,1 0 0,0-1 0,-1 1 0,1-1 0,-1 1 0,1-1 0,-1 1 0,1-1 0,-1 1 0,0-1 0,1 1 0,-1-1 0,0 0 0,1 0 0,24-49 0,-18 35 0,30-45 0,-28 48 0,0-2 0,-1 0 0,0 0 0,-1 0 0,5-16 0,7-25 0,-12 40 0,-2-1 0,0 0 0,0 0 0,-2 0 0,0 0 0,1-20 0,-2-1 0,2 1 0,1 0 0,2 0 0,2 0 0,22-60 0,-25 85 0,0 1 0,1 0 0,0 0 0,1 0 0,0 1 0,1 0 0,0 0 0,14-10 0,2-3 0,2-4 0,0-1 0,-2-1 0,-2-1 0,0-1 0,-2-1 0,31-62 0,-36 58 0,-1-1 0,14-51 0,-26 77-170,1 0-1,0 1 0,0-1 1,1 1-1,0 0 0,0 0 1,10-12-1,-6 10-6655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55:21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1697 24575,'2'-39'0,"9"-50"0,-6 50 0,2-47 0,-9-120 0,4-140 0,3 299 0,13-58 0,-10 67 0,-1 0 0,2-75 0,-11-375 0,2 482 0,1 0 0,-1 0 0,1 0 0,0-1 0,1 1 0,2-8 0,-4 14 0,0-1 0,1 0 0,-1 1 0,0-1 0,1 0 0,-1 1 0,0-1 0,1 1 0,-1-1 0,1 1 0,-1-1 0,1 1 0,-1-1 0,1 1 0,-1-1 0,1 1 0,0-1 0,-1 1 0,1 0 0,0-1 0,-1 1 0,1 0 0,0 0 0,0 0 0,0 0 0,1 0 0,-1 1 0,0-1 0,1 1 0,-1-1 0,0 1 0,0-1 0,1 1 0,-1 0 0,0 0 0,0 0 0,0 0 0,0 0 0,0 0 0,0 0 0,0 0 0,-1 0 0,2 2 0,16 23 0,-1 2 0,20 45 0,15 25 0,27 49 0,-123-204 0,-65-112 0,55 80 0,52 85 0,0 1 0,0-1 0,0 1 0,0 0 0,-1 0 0,1 0 0,-1 0 0,0 1 0,0-1 0,0 1 0,0 0 0,0-1 0,-1 1 0,1 1 0,-5-3 0,6 4 0,-1 0 0,1 0 0,0 1 0,0-1 0,-1 0 0,1 1 0,0 0 0,0-1 0,0 1 0,0 0 0,0 0 0,0 0 0,0 1 0,0-1 0,0 0 0,0 1 0,1-1 0,-1 1 0,0-1 0,1 1 0,0 0 0,-1 0 0,1 0 0,0 0 0,0 0 0,0 0 0,-1 2 0,-7 13 0,1 0 0,-12 36 0,15-38 0,-1 0 0,0 0 0,-1 0 0,0-1 0,-11 15 0,-96 106 0,129-156 0,19-21 0,-11 18 0,0 0 0,-2-1 0,23-34 0,-23 27-82,-19 27 18,0 0 0,1 1 0,-1-1-1,1 1 1,0-1 0,1 1 0,-1 0 0,1 0 0,0 1-1,0-1 1,0 1 0,0 0 0,0 0 0,1 0 0,-1 0 0,1 1-1,0 0 1,0 0 0,6-2 0,6 1-6762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20:01:58.4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86 122 24575,'365'-18'0,"90"10"0,-261 11 0,-178-4 0,0 1 0,1 1 0,-1 0 0,0 2 0,30 7 0,-45-7 0,-10-2 0,-12 0 0,-391-41 0,355 36 0,-25-1 0,-93-19 0,-8 1 0,70 12 0,107 10 0,-79-8 0,77 9 0,-1 0 0,1 0 0,0 0 0,-1 1 0,1 0 0,0 1 0,-12 3 0,19-5 0,1 0 0,0 0 0,0 0 0,-1 1 0,1-1 0,0 0 0,-1 0 0,1 0 0,0 0 0,0 0 0,-1 0 0,1 1 0,0-1 0,0 0 0,0 0 0,-1 0 0,1 1 0,0-1 0,0 0 0,0 0 0,-1 1 0,1-1 0,0 0 0,0 0 0,0 1 0,0-1 0,0 0 0,0 1 0,0-1 0,0 0 0,0 0 0,0 1 0,0-1 0,0 0 0,0 1 0,0-1 0,0 1 0,9 7 0,18 4 0,10-2 0,0-1 0,0-1 0,1-2 0,40 0 0,157-6 0,-103-2 0,-45 1 0,123-16 0,-168 12-211,72 4 1,-87 1-734,-7 0-5882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20:01:58.4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86 122 24575,'365'-18'0,"90"10"0,-261 11 0,-178-4 0,0 1 0,1 1 0,-1 0 0,0 2 0,30 7 0,-45-7 0,-10-2 0,-12 0 0,-391-41 0,355 36 0,-25-1 0,-93-19 0,-8 1 0,70 12 0,107 10 0,-79-8 0,77 9 0,-1 0 0,1 0 0,0 0 0,-1 1 0,1 0 0,0 1 0,-12 3 0,19-5 0,1 0 0,0 0 0,0 0 0,-1 1 0,1-1 0,0 0 0,-1 0 0,1 0 0,0 0 0,0 0 0,-1 0 0,1 1 0,0-1 0,0 0 0,0 0 0,-1 0 0,1 1 0,0-1 0,0 0 0,0 0 0,-1 1 0,1-1 0,0 0 0,0 0 0,0 1 0,0-1 0,0 0 0,0 1 0,0-1 0,0 0 0,0 0 0,0 1 0,0-1 0,0 0 0,0 1 0,0-1 0,0 1 0,9 7 0,18 4 0,10-2 0,0-1 0,0-1 0,1-2 0,40 0 0,157-6 0,-103-2 0,-45 1 0,123-16 0,-168 12-211,72 4 1,-87 1-734,-7 0-5882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20:01:58.4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86 122 24575,'365'-18'0,"90"10"0,-261 11 0,-178-4 0,0 1 0,1 1 0,-1 0 0,0 2 0,30 7 0,-45-7 0,-10-2 0,-12 0 0,-391-41 0,355 36 0,-25-1 0,-93-19 0,-8 1 0,70 12 0,107 10 0,-79-8 0,77 9 0,-1 0 0,1 0 0,0 0 0,-1 1 0,1 0 0,0 1 0,-12 3 0,19-5 0,1 0 0,0 0 0,0 0 0,-1 1 0,1-1 0,0 0 0,-1 0 0,1 0 0,0 0 0,0 0 0,-1 0 0,1 1 0,0-1 0,0 0 0,0 0 0,-1 0 0,1 1 0,0-1 0,0 0 0,0 0 0,-1 1 0,1-1 0,0 0 0,0 0 0,0 1 0,0-1 0,0 0 0,0 1 0,0-1 0,0 0 0,0 0 0,0 1 0,0-1 0,0 0 0,0 1 0,0-1 0,0 1 0,9 7 0,18 4 0,10-2 0,0-1 0,0-1 0,1-2 0,40 0 0,157-6 0,-103-2 0,-45 1 0,123-16 0,-168 12-211,72 4 1,-87 1-734,-7 0-5882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20:04:18.12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48 885 24575,'4'0'0,"1"1"0,-1 0 0,0 0 0,0 0 0,0 0 0,0 1 0,0 0 0,0 0 0,0 0 0,0 0 0,-1 0 0,1 1 0,-1 0 0,5 4 0,43 50 0,-41-45 0,148 220 0,-64-88 0,-165-250 0,-66-90 0,-48-46 0,158 208 0,24 32 0,5 9 0,42 61 0,-31-51 0,281 419 0,-290-428 0,2 3 0,0-1 0,0 0 0,1 0 0,0 0 0,15 14 0,-21-22 0,1-1 0,0 1 0,0-1 0,0 1 0,0-1 0,0 0 0,1 0 0,-1 0 0,0 0 0,0-1 0,1 1 0,-1 0 0,1-1 0,-1 0 0,0 1 0,1-1 0,-1 0 0,1 0 0,-1-1 0,0 1 0,1 0 0,-1-1 0,0 0 0,1 1 0,-1-1 0,0 0 0,0 0 0,1 0 0,-1 0 0,0-1 0,0 1 0,0 0 0,0-1 0,2-3 0,198-182 0,162-74 0,-332 240 0,53-35 0,-21 16 0,-1-4 0,98-88 0,-90 68 0,133-90 0,-37 31 0,-106 75 0,2 3 0,105-56 0,-106 66-49,-42 22-170,1 1 0,0 1-1,1 1 1,0 1-1,33-9 1,-36 14-6607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0T21:18:40.4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662 148 24575,'-6'0'0,"0"-1"0,0 0 0,0-1 0,0 1 0,0-1 0,-5-3 0,-30-6 0,35 10 0,-1 1 0,1 0 0,0 1 0,0 0 0,0 0 0,0 0 0,0 0 0,0 1 0,0 0 0,0 0 0,0 1 0,-5 3 0,-9 6 0,-36 29 0,12-8 0,-24 18 0,40-30 0,0-1 0,-53 29 0,8-8 0,31-15 0,42-26 0,0 0 0,0 0 0,-1 0 0,1 0 0,0 0 0,0 0 0,-1 0 0,1 0 0,0 0 0,0 1 0,0-1 0,-1 0 0,1 0 0,0 0 0,0 0 0,0 1 0,0-1 0,-1 0 0,1 0 0,0 0 0,0 1 0,0-1 0,0 0 0,0 0 0,0 0 0,0 1 0,0-1 0,0 0 0,-1 0 0,1 1 0,0-1 0,0 0 0,0 0 0,0 1 0,0-1 0,1 0 0,-1 0 0,0 1 0,0-1 0,0 0 0,0 0 0,0 0 0,0 1 0,0-1 0,13 7 0,23 1 0,254 36 0,1-21 0,-277-23 0,-8 1 0,1-1 0,-1 0 0,0 0 0,0 0 0,0-1 0,0 0 0,0 0 0,-1 0 0,1-1 0,11-4 0,-17 6 0,0 0 0,1-1 0,-1 1 0,1 0 0,-1-1 0,0 1 0,1 0 0,-1-1 0,0 1 0,0-1 0,1 1 0,-1 0 0,0-1 0,0 1 0,0-1 0,1 1 0,-1-1 0,0 1 0,0-1 0,0 1 0,0 0 0,0-1 0,0 1 0,0-1 0,0 1 0,0-1 0,0 1 0,0-1 0,0 1 0,0-1 0,-1 1 0,1-1 0,0 1 0,0-1 0,0 1 0,-1 0 0,1-1 0,0 1 0,0-1 0,-1 0 0,-16-14 0,-9-2 0,-35-19 0,-8-4 0,8 0 0,-275-169 0,299 188 0,0-2 0,2-2 0,-55-48 0,138 105 0,-36-20 0,0 0 0,0 0 0,-1 1 0,-1 0 0,0 1 0,-1 1 0,12 24 0,17 26 0,-6-20 0,-19-29 0,-2 0 0,0 0 0,0 1 0,-2 0 0,14 35 0,-20-36 0,0 0 0,-2 1 0,0-1 0,-1 0 0,-3 30 0,1 8 0,1-42 0,1-9 0,-1 0 0,1 0 0,0 1 0,0-1 0,0 0 0,0 0 0,1 0 0,-1 0 0,1 1 0,0-1 0,0 0 0,0 0 0,1 3 0,-1-7 0,-1 1 0,1 0 0,-1 0 0,1-1 0,-1 1 0,0 0 0,1-1 0,-1 1 0,1 0 0,-1-1 0,0 1 0,1-1 0,-1 1 0,0 0 0,0-1 0,1 1 0,-1-1 0,0 1 0,0-1 0,0 1 0,0-1 0,0 1 0,1-1 0,-1 0 0,5-16 0,5-9 0,0 0 0,25-44 0,-7 16 0,-25 47 0,-1 0 0,1 1 0,-2-1 0,1 0 0,-1 0 0,0-11 0,0 11 0,-1 0 0,1 0 0,1 0 0,-1 1 0,1-1 0,4-10 0,1 4 0,1 1 0,15-19 0,-18 25 0,0 0 0,-1 0 0,1 0 0,-1-1 0,0 1 0,0-1 0,-1 0 0,0 0 0,-1-1 0,1 1 0,-1-1 0,-1 1 0,2-13 0,-4-36-1365,1 44-5461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0T21:18:44.26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656 56 24575,'-3'1'0,"0"0"0,0 1 0,0-1 0,0 0 0,0 1 0,0 0 0,1 0 0,-1 0 0,1 0 0,-1 0 0,1 0 0,-4 5 0,-2 0 0,-192 192 0,42-38 0,81-80 0,60-64 0,-24 26 0,-51 41 0,83-74 0,9-9 0,0-1 0,0 0 0,0 0 0,0 1 0,0-1 0,0 0 0,0 0 0,0 0 0,0 1 0,0-1 0,1 0 0,-1 0 0,0 0 0,0 1 0,0-1 0,0 0 0,1 0 0,-1 0 0,0 0 0,0 1 0,0-1 0,1 0 0,-1 0 0,0 0 0,0 0 0,0 0 0,1 0 0,-1 0 0,0 0 0,0 0 0,1 0 0,28 1 0,-29-1 0,457-15 0,-313 1 0,-87 7 0,64 0 0,-120 7 0,0 0 0,0 0 0,0 0 0,-1 0 0,1 0 0,0 0 0,0 0 0,-1 0 0,1 0 0,0 0 0,0 0 0,0 0 0,-1-1 0,1 1 0,0 0 0,-1-1 0,1 1 0,0 0 0,-1-1 0,1 1 0,0-1 0,-1 1 0,1-1 0,-1 1 0,1-1 0,-1 1 0,2-2 0,-2 1 0,0 0 0,0 0 0,-1 0 0,1 0 0,0 0 0,0 0 0,0-1 0,-1 1 0,1 0 0,0 0 0,-1 0 0,1 1 0,-1-1 0,1 0 0,-1 0 0,0 0 0,0-1 0,-5-5 0,-1 0 0,1 0 0,-13-9 0,-21-11 0,-1 1 0,-55-26 0,-8-4 0,87 46 0,-1 0 0,0-1 0,1 0 0,1-1 0,-21-20 0,20 16 0,0 2 0,-22-14 0,-14-12 0,-9-8 0,34 28 0,-31-30 0,42 33 0,-66-58 0,82 74 0,0 0 0,0 0 0,1 1 0,-1-1 0,0 1 0,0-1 0,0 1 0,0-1 0,0 1 0,-1-1 0,1 1 0,0 0 0,0 0 0,-2-1 0,3 1 0,-1 0 0,1 1 0,0-1 0,-1 0 0,1 0 0,0 0 0,-1 0 0,1 1 0,0-1 0,-1 0 0,1 0 0,0 0 0,-1 1 0,1-1 0,0 0 0,0 1 0,-1-1 0,1 0 0,0 1 0,0-1 0,0 0 0,0 1 0,-1-1 0,1 0 0,0 1 0,0-1 0,0 1 0,0 1 0,-1 0 0,1 1 0,0-1 0,0 0 0,0 1 0,1-1 0,-1 0 0,1 1 0,-1-1 0,1 0 0,1 3 0,9 17 0,1-2 0,16 23 0,-12-20 0,14 26 0,85 158 0,-69-128 0,12 22 0,-50-83 0,-1-1 0,0 1 0,-2 0 0,0 0 0,3 26 0,-5-31 0,0 0 0,1-1 0,0 1 0,1-1 0,11 21 0,-10-22 0,0 1 0,-1 0 0,0 0 0,-1 1 0,-1-1 0,3 14 0,-5-21 0,3 25 0,-4-29 0,0 1 0,0-1 0,0 0 0,1 0 0,-1 0 0,0 0 0,1 0 0,-1 0 0,1 0 0,-1 0 0,1 0 0,0 0 0,-1 0 0,1 0 0,0 0 0,0-1 0,-1 1 0,1 0 0,2 1 0,-2-3 0,-1 0 0,1 1 0,0-1 0,-1 0 0,1 0 0,-1 0 0,1 0 0,-1 0 0,1 0 0,-1 1 0,0-1 0,1 0 0,-1 0 0,0 0 0,0 0 0,0 0 0,0 0 0,0 0 0,0-2 0,0 1 0,26-129 0,-5 27 0,13-31 0,-2 14 0,-14 39 0,-10 50 0,-1-1 0,-1 0 0,2-62 0,-7 64 171,5-33-1,1-26-1876,-7 78-5120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8:58:19.75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170 335,'284'16,"-46"0,878-13,-573-6,946 3,-1376-3,167-27,107-43,-380 72,390-67,-335 58,1 3,66 1,-37 2,62-11,40-2,9 18,86-2,-134-15,41-1,324 16,-244 3,-266-2,0 1,0 0,0 0,0 1,0 0,0 1,-1 0,1 1,-1 0,0 1,14 8,42 20,-50-26,-1-1,0 2,-1 0,1 0,-1 1,22 21,-24-18,-1 0,0 1,0 0,-2 1,1 0,-2 0,0 1,6 16,-11-24,0 0,0 0,-1 0,1 0,-2 0,1 0,-1 0,0 0,0 0,-1 0,0 0,0 0,-1 0,0 0,0 0,0-1,-1 1,0-1,-1 0,1 1,-5 5,-2-1,0 0,-1 0,0-1,-1-1,0 0,0 0,-1-1,0-1,0 0,-1-1,0 0,0-1,0-1,-1 0,-21 2,-19 0,1-2,-107-8,53 0,-53 3,-93 0,-270-35,341 18,-244 8,-725 10,750 33,68-2,-574-26,486-8,-809 3,1183-2,-71-13,70 7,-66-1,60 8,0-2,-61-12,-175-18,234 24,35 7,1-1,0-1,0 0,1-2,0 0,0-2,-27-13,44 20,1-1,0 1,0 0,-1-1,1 1,0-1,1 0,-1 0,0 0,0 0,1 0,-1 0,1 0,0 0,0-1,0 1,0-1,0 1,0-1,0 1,1-1,-1 1,1-1,0 1,0-1,0 0,0 1,0-1,1 1,-1-1,1 1,-1-1,1 1,0-1,0 1,0-1,1 1,-1 0,0 0,1 0,2-3,5-6,0 1,1 0,0 1,1 0,0 0,16-9,22-10,1 3,1 1,1 3,93-25,-58 27,169-14,2 2,-83-3,2 9,251-5,-118 29,234 5,-338 11,33 1,1148-12,-710-7,246 3,-871-3,67-11,27-1,-88 13,5 0,107-16,-105 8,-37 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20.4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24575,'55'2'0,"101"19"0,-103-11 0,109 4 0,845-15-1365,-982 1-5461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8:58:19.75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97 173,'1112'2,"1204"-5,-1587-31,11 0,-147-12,-54 0,-393 50,248 38,5 1,502-35,-500-11,-164-13,-24 0,39 17,272 36,42-4,0-34,-246-2,-262 3,382-8,-298-1,154-29,-189 19,0 4,161 0,-206 14,120-16,-66 5,0 6,132 8,-66 1,-65-5,132 5,-242-2,0 0,1 0,-1 0,0 1,0 0,0 1,-1 0,1 0,-1 0,1 1,-1-1,0 2,0-1,9 10,-7-6,-1 1,0 1,0-1,-1 1,0 1,-1-1,0 1,4 16,1 7,-3 1,-1 0,-1 1,-2-1,-2 38,-1-64,0-1,-1 1,0 0,0-1,-1 1,0-1,-5 12,6-17,-1 0,0 0,1 1,-1-1,-1 0,1-1,0 1,-1 0,1-1,-1 1,0-1,0 0,0 0,0 0,0 0,0-1,-1 1,1-1,-1 0,-3 1,-59 12,-1-4,-93 4,-137-14,139-2,-1478 2,1267 16,64 0,162-16,39-1,-130 16,-103 13,123-14,-515 0,451-17,-651-16,599 9,88 5,-129-28,-109-1,84 15,-275 3,445 18,-4866-2,5063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8:58:19.75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7 237,'187'-1,"206"3,-304 7,140 30,33 5,378-33,-385-15,667 4,-812-5,131-23,-91 8,888-28,-604 32,-58 0,968 15,-643 3,-4 32,-6 0,1254-36,-1682-15,-17 0,440 16,-318 2,-361-1,0 0,0 0,-1-1,1 0,0-1,-1 1,1-1,7-4,-13 6,1-1,-1 0,0 0,1 0,-1 0,0 0,0 0,0 0,0 0,0 0,0 0,0-1,0 1,-1 0,1-1,0 1,-1-1,1 1,-1 0,1-1,-1 1,0-1,0 0,0 1,0-1,0 1,0-1,0 1,0-1,0 1,-1-1,1 1,-1-1,1 1,-1 0,0-1,1 1,-1 0,0-1,0 1,0 0,-1-2,-13-19,-2 0,-29-31,41 49,0 0,-1 0,1 0,-1 1,0 0,0 0,0 1,0-1,0 1,-1 0,1 1,0 0,-11-1,-11 0,-53 4,42-1,-1866 5,1050-8,-784 2,1325-17,-11-1,-2711 20,2596 15,47-1,-1334-14,833-4,845-1,-71-12,70 8,-65-3,89 10,14-1,0 0,0 2,0-1,0 2,-16 3,25-4,0 0,0 0,0 0,0 1,1-1,-1 1,0 0,1-1,-1 1,1 1,0-1,0 0,0 0,0 1,0-1,0 1,0 0,1 0,0-1,-1 1,1 0,0 0,0 0,1 0,-2 5,1 3,-1 1,1-1,1 1,0-1,1 1,0-1,1 1,0-1,0 0,2 1,-1-1,1-1,9 17,-9-20,0-1,0 1,1-1,0 0,0 0,1 0,0-1,0 0,0 0,1 0,-1-1,1 0,0 0,0-1,0 0,1 0,-1-1,1 0,0 0,12 1,72 2,96-8,-43 0,4110 3,-4031-16,-39 0,152 17,83-4,-259-12,61-2,-4 0,3 0,-73 17,-50 2,145-17,-51-2,296 12,-257 8,909-3,-1089 2,68 12,39 3,-147-17,32 2,-42-2,1 0,-1 1,1-1,-1 0,1 1,-1-1,1 1,-1-1,1 1,-1-1,0 1,1 0,-1 0,0 0,0 0,0 0,0 0,0 0,0 0,0 0,2 3,-3-3,0 0,0 0,0 0,0 0,0-1,0 1,0 0,-1 0,1 0,0 0,0 0,-1 0,1 0,0-1,-1 1,1 0,-1 0,1 0,-1-1,0 1,1 0,-1-1,0 1,1 0,-1-1,0 1,0-1,0 1,1-1,-1 0,0 1,-1-1,-32 12,-12-5,1-2,-1-3,-53-2,35-1,-2090-2,2132 5,1 0,-42 9,-24 4,-120-12,8-1,102 14,73-10,1-2,-38 3,-15-7,1-3,-89-15,-13 3,143 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8:58:19.75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71 541,'2113'0,"-2047"4,0 2,73 17,83 9,336-27,-296-8,-64-13,-26 0,281 14,-233 3,-43 12,-40-1,-132-12,0 1,0-1,0 0,1-1,-1 1,-1-1,1 0,0-1,0 1,8-4,-12 4,1-1,0 1,0-1,0 0,-1 1,1-1,-1 0,0 0,1 0,-1 0,0 0,0 0,0 0,-1 0,1-1,0 1,-1 0,1-1,-1 1,0 0,0-1,0 1,0-5,0-17,-1-1,-1 1,-1 0,-1-1,-13-40,14 60,0 1,1 0,-2 0,1 0,0 0,-1 0,0 1,0 0,0-1,0 2,0-1,-1 0,1 1,-1 0,0 0,0 0,1 0,-8 0,-11-4,-1 2,-36-2,50 5,-393-3,221 7,-2613-3,2336-32,173 5,94 8,-33-3,217 22,0 0,0 0,0 1,0-1,0 2,0-1,0 1,0 1,0-1,0 1,1 1,0-1,-8 6,11-6,-1 1,1 0,0 0,0 1,0-1,0 1,1 0,0 0,0 0,0 0,1 1,0-1,0 1,0-1,0 1,1 0,0 0,0 9,0 4,1-1,1 1,1 0,1 0,0-1,2 0,0 1,1-2,1 1,0-1,1 0,1 0,1-1,0 0,19 21,-22-30,1 0,0-1,0 0,1 0,0-1,0 0,0 0,1-1,-1 0,1-1,0 0,0-1,0 0,0 0,1-1,12 0,19-2,0-1,72-14,-53 6,573-37,10 48,-252 2,-185 15,-6-1,156-19,178 4,-382 14,23 1,154 2,-194-8,170-8,-159-4,-142 1,0 0,-1 0,1 0,0 0,0-1,-1 0,1 0,0-1,-1 1,1-1,-1 0,0 0,1 0,6-5,-8 3,0 1,-1-1,1 1,-1-1,0 0,0 0,0 0,0 0,-1 0,1-1,-1 1,0 0,0-1,-1 1,0-1,1-5,-3-234,-2 84,6 119,-1 29,0 1,0-1,-1 1,-1 0,0-1,0 1,-1 0,-6-21,6 29,0 0,0 1,-1-1,1 0,-1 1,1 0,-1-1,0 1,0 0,0 1,0-1,0 0,0 1,-1 0,1 0,0 0,-1 0,-4 0,-70-6,66 7,-421 6,205 24,8-1,-785-18,572-14,71 5,-411-5,529-14,-83 0,-97 18,391-1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8:58:19.75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110 40,'4112'0,"-3855"-17,-31-1,-175 16,-31 0,0 1,1 1,-1 1,0 0,0 2,26 6,-40-7,1 2,-1-1,0 1,0-1,0 2,-1-1,1 1,-1 0,0 0,-1 0,1 0,-1 1,7 11,4 10,21 56,-19-42,45 116,-55-135,-2 1,0-1,-1 1,-2 1,1 26,-2-13,0-20,-1-1,0 0,-1 1,-5 24,5-37,0-1,0 1,0 0,-1-1,1 1,-1-1,0 0,0 1,0-1,-1 0,1 0,-1 0,0-1,1 1,-1 0,0-1,-1 0,1 0,0 0,-1 0,1-1,-1 1,1-1,-6 2,-30 3,0-1,-1-2,0-2,-68-6,25 2,-1333-3,785 9,-1926-3,2550 0,0 0,0 0,1-1,-1 0,0 0,1 0,-1-1,1 0,-1 0,-11-7,15 7,-1-1,1 0,0 0,0-1,0 1,0 0,0-1,1 0,0 0,-1 0,1 0,1 0,-1 0,1 0,0 0,0-1,-1-7,-2-16,1 0,1 1,4-50,-1 61,1-1,1 1,1 0,0 0,1 0,1 0,11-23,-13 34,-1 0,0 1,1-1,0 1,0 0,1 0,-1 1,1-1,-1 1,1 0,0 0,0 0,1 1,-1 0,1 0,-1 0,11-2,8 1,1 0,48 1,-41 2,944 12,-490 36,-38-2,-316-41,111 11,-72-3,232-10,-188-6,545 3,-714-3,0-2,-1-1,50-15,-50 10,1 3,0 1,53-1,-70 8,0-1,0-1,0-2,32-7,-38 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8:58:19.75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38,'8'-1,"0"0,0-1,0 0,0 0,9-4,29-7,73 3,190 9,-133 5,-59-6,128 4,-240-1,0-1,0 0,-1 1,1 0,0 0,-1 0,1 1,-1-1,0 1,1 0,-1 1,0-1,0 1,0-1,0 1,-1 0,7 8,-6-6,-1 1,0-1,-1 1,1 0,-1 0,0 0,0 0,-1 1,0-1,0 0,0 1,-1 11,0 0,-3 110,2-115,0-1,-1 1,-1-1,0 0,-1 0,0 0,-10 20,11-28,0-1,0 1,0 0,-1-1,0 1,1-1,-1 0,0 0,0-1,-1 1,1-1,0 0,-1 0,0 0,1-1,-1 0,0 0,0 0,-6 0,-13 1,0-1,-44-6,26 2,-483-1,320 5,176-1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8:58:19.75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170 335,'284'16,"-46"0,878-13,-573-6,946 3,-1376-3,167-27,107-43,-380 72,390-67,-335 58,1 3,66 1,-37 2,62-11,40-2,9 18,86-2,-134-15,41-1,324 16,-244 3,-266-2,0 1,0 0,0 0,0 1,0 0,0 1,-1 0,1 1,-1 0,0 1,14 8,42 20,-50-26,-1-1,0 2,-1 0,1 0,-1 1,22 21,-24-18,-1 0,0 1,0 0,-2 1,1 0,-2 0,0 1,6 16,-11-24,0 0,0 0,-1 0,1 0,-2 0,1 0,-1 0,0 0,0 0,-1 0,0 0,0 0,-1 0,0 0,0 0,0-1,-1 1,0-1,-1 0,1 1,-5 5,-2-1,0 0,-1 0,0-1,-1-1,0 0,0 0,-1-1,0-1,0 0,-1-1,0 0,0-1,0-1,-1 0,-21 2,-19 0,1-2,-107-8,53 0,-53 3,-93 0,-270-35,341 18,-244 8,-725 10,750 33,68-2,-574-26,486-8,-809 3,1183-2,-71-13,70 7,-66-1,60 8,0-2,-61-12,-175-18,234 24,35 7,1-1,0-1,0 0,1-2,0 0,0-2,-27-13,44 20,1-1,0 1,0 0,-1-1,1 1,0-1,1 0,-1 0,0 0,0 0,1 0,-1 0,1 0,0 0,0-1,0 1,0-1,0 1,0-1,0 1,1-1,-1 1,1-1,0 1,0-1,0 0,0 1,0-1,1 1,-1-1,1 1,-1-1,1 1,0-1,0 1,0-1,1 1,-1 0,0 0,1 0,2-3,5-6,0 1,1 0,0 1,1 0,0 0,16-9,22-10,1 3,1 1,1 3,93-25,-58 27,169-14,2 2,-83-3,2 9,251-5,-118 29,234 5,-338 11,33 1,1148-12,-710-7,246 3,-871-3,67-11,27-1,-88 13,5 0,107-16,-105 8,-37 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8:58:19.75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97 173,'1112'2,"1204"-5,-1587-31,11 0,-147-12,-54 0,-393 50,248 38,5 1,502-35,-500-11,-164-13,-24 0,39 17,272 36,42-4,0-34,-246-2,-262 3,382-8,-298-1,154-29,-189 19,0 4,161 0,-206 14,120-16,-66 5,0 6,132 8,-66 1,-65-5,132 5,-242-2,0 0,1 0,-1 0,0 1,0 0,0 1,-1 0,1 0,-1 0,1 1,-1-1,0 2,0-1,9 10,-7-6,-1 1,0 1,0-1,-1 1,0 1,-1-1,0 1,4 16,1 7,-3 1,-1 0,-1 1,-2-1,-2 38,-1-64,0-1,-1 1,0 0,0-1,-1 1,0-1,-5 12,6-17,-1 0,0 0,1 1,-1-1,-1 0,1-1,0 1,-1 0,1-1,-1 1,0-1,0 0,0 0,0 0,0 0,0-1,-1 1,1-1,-1 0,-3 1,-59 12,-1-4,-93 4,-137-14,139-2,-1478 2,1267 16,64 0,162-16,39-1,-130 16,-103 13,123-14,-515 0,451-17,-651-16,599 9,88 5,-129-28,-109-1,84 15,-275 3,445 18,-4866-2,5063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8:58:19.75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71 541,'2113'0,"-2047"4,0 2,73 17,83 9,336-27,-296-8,-64-13,-26 0,281 14,-233 3,-43 12,-40-1,-132-12,0 1,0-1,0 0,1-1,-1 1,-1-1,1 0,0-1,0 1,8-4,-12 4,1-1,0 1,0-1,0 0,-1 1,1-1,-1 0,0 0,1 0,-1 0,0 0,0 0,0 0,-1 0,1-1,0 1,-1 0,1-1,-1 1,0 0,0-1,0 1,0-5,0-17,-1-1,-1 1,-1 0,-1-1,-13-40,14 60,0 1,1 0,-2 0,1 0,0 0,-1 0,0 1,0 0,0-1,0 2,0-1,-1 0,1 1,-1 0,0 0,0 0,1 0,-8 0,-11-4,-1 2,-36-2,50 5,-393-3,221 7,-2613-3,2336-32,173 5,94 8,-33-3,217 22,0 0,0 0,0 1,0-1,0 2,0-1,0 1,0 1,0-1,0 1,1 1,0-1,-8 6,11-6,-1 1,1 0,0 0,0 1,0-1,0 1,1 0,0 0,0 0,0 0,1 1,0-1,0 1,0-1,0 1,1 0,0 0,0 9,0 4,1-1,1 1,1 0,1 0,0-1,2 0,0 1,1-2,1 1,0-1,1 0,1 0,1-1,0 0,19 21,-22-30,1 0,0-1,0 0,1 0,0-1,0 0,0 0,1-1,-1 0,1-1,0 0,0-1,0 0,0 0,1-1,12 0,19-2,0-1,72-14,-53 6,573-37,10 48,-252 2,-185 15,-6-1,156-19,178 4,-382 14,23 1,154 2,-194-8,170-8,-159-4,-142 1,0 0,-1 0,1 0,0 0,0-1,-1 0,1 0,0-1,-1 1,1-1,-1 0,0 0,1 0,6-5,-8 3,0 1,-1-1,1 1,-1-1,0 0,0 0,0 0,0 0,-1 0,1-1,-1 1,0 0,0-1,-1 1,0-1,1-5,-3-234,-2 84,6 119,-1 29,0 1,0-1,-1 1,-1 0,0-1,0 1,-1 0,-6-21,6 29,0 0,0 1,-1-1,1 0,-1 1,1 0,-1-1,0 1,0 0,0 1,0-1,0 0,0 1,-1 0,1 0,0 0,-1 0,-4 0,-70-6,66 7,-421 6,205 24,8-1,-785-18,572-14,71 5,-411-5,529-14,-83 0,-97 18,391-1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8:58:19.75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110 40,'4112'0,"-3855"-17,-31-1,-175 16,-31 0,0 1,1 1,-1 1,0 0,0 2,26 6,-40-7,1 2,-1-1,0 1,0-1,0 2,-1-1,1 1,-1 0,0 0,-1 0,1 0,-1 1,7 11,4 10,21 56,-19-42,45 116,-55-135,-2 1,0-1,-1 1,-2 1,1 26,-2-13,0-20,-1-1,0 0,-1 1,-5 24,5-37,0-1,0 1,0 0,-1-1,1 1,-1-1,0 0,0 1,0-1,-1 0,1 0,-1 0,0-1,1 1,-1 0,0-1,-1 0,1 0,0 0,-1 0,1-1,-1 1,1-1,-6 2,-30 3,0-1,-1-2,0-2,-68-6,25 2,-1333-3,785 9,-1926-3,2550 0,0 0,0 0,1-1,-1 0,0 0,1 0,-1-1,1 0,-1 0,-11-7,15 7,-1-1,1 0,0 0,0-1,0 1,0 0,0-1,1 0,0 0,-1 0,1 0,1 0,-1 0,1 0,0 0,0-1,-1-7,-2-16,1 0,1 1,4-50,-1 61,1-1,1 1,1 0,0 0,1 0,1 0,11-23,-13 34,-1 0,0 1,1-1,0 1,0 0,1 0,-1 1,1-1,-1 1,1 0,0 0,0 0,1 1,-1 0,1 0,-1 0,11-2,8 1,1 0,48 1,-41 2,944 12,-490 36,-38-2,-316-41,111 11,-72-3,232-10,-188-6,545 3,-714-3,0-2,-1-1,50-15,-50 10,1 3,0 1,53-1,-70 8,0-1,0-1,0-2,32-7,-38 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8:58:48.512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1,'418'35,"-279"-16,148-1,566-20,-830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1.4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729 146 24575,'-2'-1'0,"0"0"0,0-1 0,0 1 0,0-1 0,0 0 0,0 0 0,0 1 0,0-1 0,1 0 0,-2-3 0,-7-6 0,-9-3 0,0 1 0,-1 1 0,0 1 0,-1 1 0,-1 0 0,0 2 0,0 1 0,-38-9 0,16 10 0,-1 2 0,0 2 0,-71 5 0,16-1 0,97-2 0,0 0 0,-1 0 0,1 0 0,0 1 0,0-1 0,0 1 0,0 0 0,0-1 0,0 1 0,0 1 0,1-1 0,-1 0 0,0 1 0,0-1 0,1 1 0,-1 0 0,1 0 0,-4 3 0,1 2 0,1-1 0,0 1 0,0 0 0,1 0 0,-5 15 0,3-9 0,-2 9 0,0 0 0,2 0 0,1 0 0,0 1 0,0 41 0,11 117 0,-7-180 0,11 100 0,2 54 0,-11-139 0,0 0 0,1 0 0,1 0 0,0-1 0,1 0 0,1 0 0,0 0 0,1-1 0,1 1 0,0-2 0,15 20 0,-16-26 0,-1 0 0,1-1 0,0 0 0,0 0 0,0-1 0,1 0 0,0 0 0,10 4 0,69 27 0,-75-33 0,33 12 0,1-2 0,52 8 0,-53-17 0,0-2 0,75-6 0,-116 3 0,1 1 0,-1-1 0,0-1 0,0 1 0,0 0 0,0-1 0,0 0 0,0 0 0,0 0 0,-1 0 0,1-1 0,-1 1 0,1-1 0,-1 0 0,0 0 0,0 0 0,0-1 0,3-5 0,4-7 0,-1-1 0,0 1 0,7-22 0,8-17 0,-19 45 0,-1 0 0,0 0 0,0-1 0,-1 1 0,-1-1 0,0 0 0,0 1 0,-1-1 0,-1 0 0,0-13 0,-3-16 0,-12-58 0,6 39 0,-16-104 0,2 1 0,14 125-1365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8:58:50.975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0,'3825'0,"-3801"2,0 0,31 8,-48-9,16 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8:58:19.75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170 335,'284'16,"-46"0,878-13,-573-6,946 3,-1376-3,167-27,107-43,-380 72,390-67,-335 58,1 3,66 1,-37 2,62-11,40-2,9 18,86-2,-134-15,41-1,324 16,-244 3,-266-2,0 1,0 0,0 0,0 1,0 0,0 1,-1 0,1 1,-1 0,0 1,14 8,42 20,-50-26,-1-1,0 2,-1 0,1 0,-1 1,22 21,-24-18,-1 0,0 1,0 0,-2 1,1 0,-2 0,0 1,6 16,-11-24,0 0,0 0,-1 0,1 0,-2 0,1 0,-1 0,0 0,0 0,-1 0,0 0,0 0,-1 0,0 0,0 0,0-1,-1 1,0-1,-1 0,1 1,-5 5,-2-1,0 0,-1 0,0-1,-1-1,0 0,0 0,-1-1,0-1,0 0,-1-1,0 0,0-1,0-1,-1 0,-21 2,-19 0,1-2,-107-8,53 0,-53 3,-93 0,-270-35,341 18,-244 8,-725 10,750 33,68-2,-574-26,486-8,-809 3,1183-2,-71-13,70 7,-66-1,60 8,0-2,-61-12,-175-18,234 24,35 7,1-1,0-1,0 0,1-2,0 0,0-2,-27-13,44 20,1-1,0 1,0 0,-1-1,1 1,0-1,1 0,-1 0,0 0,0 0,1 0,-1 0,1 0,0 0,0-1,0 1,0-1,0 1,0-1,0 1,1-1,-1 1,1-1,0 1,0-1,0 0,0 1,0-1,1 1,-1-1,1 1,-1-1,1 1,0-1,0 1,0-1,1 1,-1 0,0 0,1 0,2-3,5-6,0 1,1 0,0 1,1 0,0 0,16-9,22-10,1 3,1 1,1 3,93-25,-58 27,169-14,2 2,-83-3,2 9,251-5,-118 29,234 5,-338 11,33 1,1148-12,-710-7,246 3,-871-3,67-11,27-1,-88 13,5 0,107-16,-105 8,-37 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8:58:19.75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97 173,'1112'2,"1204"-5,-1587-31,11 0,-147-12,-54 0,-393 50,248 38,5 1,502-35,-500-11,-164-13,-24 0,39 17,272 36,42-4,0-34,-246-2,-262 3,382-8,-298-1,154-29,-189 19,0 4,161 0,-206 14,120-16,-66 5,0 6,132 8,-66 1,-65-5,132 5,-242-2,0 0,1 0,-1 0,0 1,0 0,0 1,-1 0,1 0,-1 0,1 1,-1-1,0 2,0-1,9 10,-7-6,-1 1,0 1,0-1,-1 1,0 1,-1-1,0 1,4 16,1 7,-3 1,-1 0,-1 1,-2-1,-2 38,-1-64,0-1,-1 1,0 0,0-1,-1 1,0-1,-5 12,6-17,-1 0,0 0,1 1,-1-1,-1 0,1-1,0 1,-1 0,1-1,-1 1,0-1,0 0,0 0,0 0,0 0,0-1,-1 1,1-1,-1 0,-3 1,-59 12,-1-4,-93 4,-137-14,139-2,-1478 2,1267 16,64 0,162-16,39-1,-130 16,-103 13,123-14,-515 0,451-17,-651-16,599 9,88 5,-129-28,-109-1,84 15,-275 3,445 18,-4866-2,5063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8:58:19.75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71 541,'2113'0,"-2047"4,0 2,73 17,83 9,336-27,-296-8,-64-13,-26 0,281 14,-233 3,-43 12,-40-1,-132-12,0 1,0-1,0 0,1-1,-1 1,-1-1,1 0,0-1,0 1,8-4,-12 4,1-1,0 1,0-1,0 0,-1 1,1-1,-1 0,0 0,1 0,-1 0,0 0,0 0,0 0,-1 0,1-1,0 1,-1 0,1-1,-1 1,0 0,0-1,0 1,0-5,0-17,-1-1,-1 1,-1 0,-1-1,-13-40,14 60,0 1,1 0,-2 0,1 0,0 0,-1 0,0 1,0 0,0-1,0 2,0-1,-1 0,1 1,-1 0,0 0,0 0,1 0,-8 0,-11-4,-1 2,-36-2,50 5,-393-3,221 7,-2613-3,2336-32,173 5,94 8,-33-3,217 22,0 0,0 0,0 1,0-1,0 2,0-1,0 1,0 1,0-1,0 1,1 1,0-1,-8 6,11-6,-1 1,1 0,0 0,0 1,0-1,0 1,1 0,0 0,0 0,0 0,1 1,0-1,0 1,0-1,0 1,1 0,0 0,0 9,0 4,1-1,1 1,1 0,1 0,0-1,2 0,0 1,1-2,1 1,0-1,1 0,1 0,1-1,0 0,19 21,-22-30,1 0,0-1,0 0,1 0,0-1,0 0,0 0,1-1,-1 0,1-1,0 0,0-1,0 0,0 0,1-1,12 0,19-2,0-1,72-14,-53 6,573-37,10 48,-252 2,-185 15,-6-1,156-19,178 4,-382 14,23 1,154 2,-194-8,170-8,-159-4,-142 1,0 0,-1 0,1 0,0 0,0-1,-1 0,1 0,0-1,-1 1,1-1,-1 0,0 0,1 0,6-5,-8 3,0 1,-1-1,1 1,-1-1,0 0,0 0,0 0,0 0,-1 0,1-1,-1 1,0 0,0-1,-1 1,0-1,1-5,-3-234,-2 84,6 119,-1 29,0 1,0-1,-1 1,-1 0,0-1,0 1,-1 0,-6-21,6 29,0 0,0 1,-1-1,1 0,-1 1,1 0,-1-1,0 1,0 0,0 1,0-1,0 0,0 1,-1 0,1 0,0 0,-1 0,-4 0,-70-6,66 7,-421 6,205 24,8-1,-785-18,572-14,71 5,-411-5,529-14,-83 0,-97 18,391-1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8:58:19.75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110 40,'4112'0,"-3855"-17,-31-1,-175 16,-31 0,0 1,1 1,-1 1,0 0,0 2,26 6,-40-7,1 2,-1-1,0 1,0-1,0 2,-1-1,1 1,-1 0,0 0,-1 0,1 0,-1 1,7 11,4 10,21 56,-19-42,45 116,-55-135,-2 1,0-1,-1 1,-2 1,1 26,-2-13,0-20,-1-1,0 0,-1 1,-5 24,5-37,0-1,0 1,0 0,-1-1,1 1,-1-1,0 0,0 1,0-1,-1 0,1 0,-1 0,0-1,1 1,-1 0,0-1,-1 0,1 0,0 0,-1 0,1-1,-1 1,1-1,-6 2,-30 3,0-1,-1-2,0-2,-68-6,25 2,-1333-3,785 9,-1926-3,2550 0,0 0,0 0,1-1,-1 0,0 0,1 0,-1-1,1 0,-1 0,-11-7,15 7,-1-1,1 0,0 0,0-1,0 1,0 0,0-1,1 0,0 0,-1 0,1 0,1 0,-1 0,1 0,0 0,0-1,-1-7,-2-16,1 0,1 1,4-50,-1 61,1-1,1 1,1 0,0 0,1 0,1 0,11-23,-13 34,-1 0,0 1,1-1,0 1,0 0,1 0,-1 1,1-1,-1 1,1 0,0 0,0 0,1 1,-1 0,1 0,-1 0,11-2,8 1,1 0,48 1,-41 2,944 12,-490 36,-38-2,-316-41,111 11,-72-3,232-10,-188-6,545 3,-714-3,0-2,-1-1,50-15,-50 10,1 3,0 1,53-1,-70 8,0-1,0-1,0-2,32-7,-38 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8:58:48.512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1,'418'35,"-279"-16,148-1,566-20,-830 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7T18:58:50.975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0,'3825'0,"-3801"2,0 0,31 8,-48-9,16 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4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4.7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5.0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9:13:35.4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24575,'0'0'-8191</inkml:trace>
  <inkml:trace contextRef="#ctx0" brushRef="#br0" timeOffset="1">24 209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6F144-9A5A-4C19-9841-AA86F457125C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7C9EB-9578-4429-9158-7934B296F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3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5052" y="219278"/>
            <a:ext cx="4123690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64684-B5DE-4471-999D-A89FE7167EDE}" type="datetime1">
              <a:rPr lang="en-US" smtClean="0"/>
              <a:t>9/10/2024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6B8D-F1C7-4698-A670-934D1C094377}" type="datetime1">
              <a:rPr lang="en-US" smtClean="0"/>
              <a:t>9/10/2024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41FD-8C9F-4A96-83C6-F6C37F5110EC}" type="datetime1">
              <a:rPr lang="en-US" smtClean="0"/>
              <a:t>9/10/2024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A4857-787A-4808-B2E4-B31FE3774D3A}" type="datetime1">
              <a:rPr lang="en-US" smtClean="0"/>
              <a:t>9/10/2024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F724-08DC-4554-8E21-4E36C1B4DF66}" type="datetime1">
              <a:rPr lang="en-US" smtClean="0"/>
              <a:t>9/10/2024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12192000" y="0"/>
                </a:moveTo>
                <a:lnTo>
                  <a:pt x="0" y="0"/>
                </a:lnTo>
                <a:lnTo>
                  <a:pt x="0" y="365760"/>
                </a:lnTo>
                <a:lnTo>
                  <a:pt x="12192000" y="36576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0" y="365760"/>
                </a:moveTo>
                <a:lnTo>
                  <a:pt x="12192000" y="365760"/>
                </a:lnTo>
                <a:lnTo>
                  <a:pt x="121920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5052" y="219278"/>
            <a:ext cx="4349115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9228" y="1373504"/>
            <a:ext cx="963676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4CACC-E5C9-450A-9E1E-54F34D7E32FD}" type="datetime1">
              <a:rPr lang="en-US" smtClean="0"/>
              <a:t>9/10/2024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96400" y="653662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fall2024/476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ustomXml" Target="../ink/ink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customXml" Target="../ink/ink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customXml" Target="../ink/ink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customXml" Target="../ink/ink12.xml"/><Relationship Id="rId26" Type="http://schemas.openxmlformats.org/officeDocument/2006/relationships/customXml" Target="../ink/ink16.xml"/><Relationship Id="rId39" Type="http://schemas.openxmlformats.org/officeDocument/2006/relationships/image" Target="../media/image29.png"/><Relationship Id="rId21" Type="http://schemas.openxmlformats.org/officeDocument/2006/relationships/image" Target="../media/image20.png"/><Relationship Id="rId34" Type="http://schemas.openxmlformats.org/officeDocument/2006/relationships/customXml" Target="../ink/ink20.xml"/><Relationship Id="rId42" Type="http://schemas.openxmlformats.org/officeDocument/2006/relationships/customXml" Target="../ink/ink24.xml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openxmlformats.org/officeDocument/2006/relationships/customXml" Target="../ink/ink11.xml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customXml" Target="../ink/ink8.xml"/><Relationship Id="rId24" Type="http://schemas.openxmlformats.org/officeDocument/2006/relationships/customXml" Target="../ink/ink15.xml"/><Relationship Id="rId32" Type="http://schemas.openxmlformats.org/officeDocument/2006/relationships/customXml" Target="../ink/ink19.xml"/><Relationship Id="rId37" Type="http://schemas.openxmlformats.org/officeDocument/2006/relationships/image" Target="../media/image28.png"/><Relationship Id="rId40" Type="http://schemas.openxmlformats.org/officeDocument/2006/relationships/customXml" Target="../ink/ink23.xml"/><Relationship Id="rId45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17.png"/><Relationship Id="rId23" Type="http://schemas.openxmlformats.org/officeDocument/2006/relationships/image" Target="../media/image21.png"/><Relationship Id="rId28" Type="http://schemas.openxmlformats.org/officeDocument/2006/relationships/customXml" Target="../ink/ink17.xml"/><Relationship Id="rId36" Type="http://schemas.openxmlformats.org/officeDocument/2006/relationships/customXml" Target="../ink/ink21.xml"/><Relationship Id="rId10" Type="http://schemas.openxmlformats.org/officeDocument/2006/relationships/customXml" Target="../ink/ink7.xml"/><Relationship Id="rId19" Type="http://schemas.openxmlformats.org/officeDocument/2006/relationships/image" Target="../media/image19.png"/><Relationship Id="rId31" Type="http://schemas.openxmlformats.org/officeDocument/2006/relationships/image" Target="../media/image25.png"/><Relationship Id="rId44" Type="http://schemas.openxmlformats.org/officeDocument/2006/relationships/customXml" Target="../ink/ink25.xml"/><Relationship Id="rId4" Type="http://schemas.openxmlformats.org/officeDocument/2006/relationships/customXml" Target="../ink/ink4.xml"/><Relationship Id="rId9" Type="http://schemas.openxmlformats.org/officeDocument/2006/relationships/image" Target="../media/image15.png"/><Relationship Id="rId14" Type="http://schemas.openxmlformats.org/officeDocument/2006/relationships/customXml" Target="../ink/ink10.xml"/><Relationship Id="rId22" Type="http://schemas.openxmlformats.org/officeDocument/2006/relationships/customXml" Target="../ink/ink14.xml"/><Relationship Id="rId27" Type="http://schemas.openxmlformats.org/officeDocument/2006/relationships/image" Target="../media/image23.png"/><Relationship Id="rId30" Type="http://schemas.openxmlformats.org/officeDocument/2006/relationships/customXml" Target="../ink/ink18.xml"/><Relationship Id="rId35" Type="http://schemas.openxmlformats.org/officeDocument/2006/relationships/image" Target="../media/image27.png"/><Relationship Id="rId43" Type="http://schemas.openxmlformats.org/officeDocument/2006/relationships/image" Target="../media/image31.png"/><Relationship Id="rId8" Type="http://schemas.openxmlformats.org/officeDocument/2006/relationships/customXml" Target="../ink/ink6.xml"/><Relationship Id="rId3" Type="http://schemas.openxmlformats.org/officeDocument/2006/relationships/image" Target="../media/image12.png"/><Relationship Id="rId12" Type="http://schemas.openxmlformats.org/officeDocument/2006/relationships/customXml" Target="../ink/ink9.xml"/><Relationship Id="rId17" Type="http://schemas.openxmlformats.org/officeDocument/2006/relationships/image" Target="../media/image18.png"/><Relationship Id="rId25" Type="http://schemas.openxmlformats.org/officeDocument/2006/relationships/image" Target="../media/image22.png"/><Relationship Id="rId33" Type="http://schemas.openxmlformats.org/officeDocument/2006/relationships/image" Target="../media/image26.png"/><Relationship Id="rId38" Type="http://schemas.openxmlformats.org/officeDocument/2006/relationships/customXml" Target="../ink/ink22.xml"/><Relationship Id="rId20" Type="http://schemas.openxmlformats.org/officeDocument/2006/relationships/customXml" Target="../ink/ink13.xml"/><Relationship Id="rId4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customXml" Target="../ink/ink30.xml"/><Relationship Id="rId3" Type="http://schemas.openxmlformats.org/officeDocument/2006/relationships/image" Target="../media/image33.png"/><Relationship Id="rId7" Type="http://schemas.openxmlformats.org/officeDocument/2006/relationships/customXml" Target="../ink/ink27.xml"/><Relationship Id="rId12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customXml" Target="../ink/ink29.xml"/><Relationship Id="rId5" Type="http://schemas.openxmlformats.org/officeDocument/2006/relationships/customXml" Target="../ink/ink26.xml"/><Relationship Id="rId10" Type="http://schemas.openxmlformats.org/officeDocument/2006/relationships/image" Target="../media/image37.png"/><Relationship Id="rId4" Type="http://schemas.openxmlformats.org/officeDocument/2006/relationships/image" Target="../media/image34.jpeg"/><Relationship Id="rId9" Type="http://schemas.openxmlformats.org/officeDocument/2006/relationships/customXml" Target="../ink/ink28.xml"/><Relationship Id="rId1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customXml" Target="../ink/ink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gif"/><Relationship Id="rId5" Type="http://schemas.openxmlformats.org/officeDocument/2006/relationships/image" Target="../media/image46.jpeg"/><Relationship Id="rId4" Type="http://schemas.openxmlformats.org/officeDocument/2006/relationships/image" Target="../media/image4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gif"/><Relationship Id="rId5" Type="http://schemas.openxmlformats.org/officeDocument/2006/relationships/image" Target="../media/image46.jpeg"/><Relationship Id="rId4" Type="http://schemas.openxmlformats.org/officeDocument/2006/relationships/image" Target="../media/image4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5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6.jpeg"/><Relationship Id="rId4" Type="http://schemas.openxmlformats.org/officeDocument/2006/relationships/image" Target="../media/image4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customXml" Target="../ink/ink3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customXml" Target="../ink/ink3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8.png"/><Relationship Id="rId4" Type="http://schemas.openxmlformats.org/officeDocument/2006/relationships/customXml" Target="../ink/ink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.xml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8.png"/><Relationship Id="rId4" Type="http://schemas.openxmlformats.org/officeDocument/2006/relationships/customXml" Target="../ink/ink35.xml"/><Relationship Id="rId9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.xml"/><Relationship Id="rId5" Type="http://schemas.openxmlformats.org/officeDocument/2006/relationships/image" Target="../media/image620.png"/><Relationship Id="rId4" Type="http://schemas.openxmlformats.org/officeDocument/2006/relationships/customXml" Target="../ink/ink3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.xml"/><Relationship Id="rId13" Type="http://schemas.openxmlformats.org/officeDocument/2006/relationships/image" Target="../media/image740.png"/><Relationship Id="rId3" Type="http://schemas.openxmlformats.org/officeDocument/2006/relationships/image" Target="../media/image74.png"/><Relationship Id="rId7" Type="http://schemas.openxmlformats.org/officeDocument/2006/relationships/image" Target="../media/image710.png"/><Relationship Id="rId12" Type="http://schemas.openxmlformats.org/officeDocument/2006/relationships/customXml" Target="../ink/ink4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0.xml"/><Relationship Id="rId11" Type="http://schemas.openxmlformats.org/officeDocument/2006/relationships/image" Target="../media/image730.png"/><Relationship Id="rId5" Type="http://schemas.openxmlformats.org/officeDocument/2006/relationships/image" Target="../media/image700.png"/><Relationship Id="rId15" Type="http://schemas.openxmlformats.org/officeDocument/2006/relationships/image" Target="../media/image75.png"/><Relationship Id="rId10" Type="http://schemas.openxmlformats.org/officeDocument/2006/relationships/customXml" Target="../ink/ink42.xml"/><Relationship Id="rId4" Type="http://schemas.openxmlformats.org/officeDocument/2006/relationships/customXml" Target="../ink/ink39.xml"/><Relationship Id="rId9" Type="http://schemas.openxmlformats.org/officeDocument/2006/relationships/image" Target="../media/image720.png"/><Relationship Id="rId14" Type="http://schemas.openxmlformats.org/officeDocument/2006/relationships/customXml" Target="../ink/ink4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13" Type="http://schemas.openxmlformats.org/officeDocument/2006/relationships/customXml" Target="../ink/ink49.xml"/><Relationship Id="rId3" Type="http://schemas.openxmlformats.org/officeDocument/2006/relationships/customXml" Target="../ink/ink45.xml"/><Relationship Id="rId7" Type="http://schemas.openxmlformats.org/officeDocument/2006/relationships/customXml" Target="../ink/ink47.xml"/><Relationship Id="rId12" Type="http://schemas.openxmlformats.org/officeDocument/2006/relationships/image" Target="../media/image77.jpeg"/><Relationship Id="rId2" Type="http://schemas.openxmlformats.org/officeDocument/2006/relationships/image" Target="../media/image1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11" Type="http://schemas.openxmlformats.org/officeDocument/2006/relationships/image" Target="../media/image76.png"/><Relationship Id="rId5" Type="http://schemas.openxmlformats.org/officeDocument/2006/relationships/customXml" Target="../ink/ink46.xml"/><Relationship Id="rId15" Type="http://schemas.openxmlformats.org/officeDocument/2006/relationships/customXml" Target="../ink/ink50.xml"/><Relationship Id="rId10" Type="http://schemas.openxmlformats.org/officeDocument/2006/relationships/image" Target="../media/image740.png"/><Relationship Id="rId4" Type="http://schemas.openxmlformats.org/officeDocument/2006/relationships/image" Target="../media/image700.png"/><Relationship Id="rId9" Type="http://schemas.openxmlformats.org/officeDocument/2006/relationships/customXml" Target="../ink/ink48.xml"/><Relationship Id="rId14" Type="http://schemas.openxmlformats.org/officeDocument/2006/relationships/image" Target="../media/image7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13" Type="http://schemas.openxmlformats.org/officeDocument/2006/relationships/customXml" Target="../ink/ink55.xml"/><Relationship Id="rId3" Type="http://schemas.openxmlformats.org/officeDocument/2006/relationships/customXml" Target="../ink/ink51.xml"/><Relationship Id="rId7" Type="http://schemas.openxmlformats.org/officeDocument/2006/relationships/customXml" Target="../ink/ink53.xml"/><Relationship Id="rId12" Type="http://schemas.openxmlformats.org/officeDocument/2006/relationships/image" Target="../media/image77.jpeg"/><Relationship Id="rId2" Type="http://schemas.openxmlformats.org/officeDocument/2006/relationships/image" Target="../media/image1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11" Type="http://schemas.openxmlformats.org/officeDocument/2006/relationships/image" Target="../media/image76.png"/><Relationship Id="rId5" Type="http://schemas.openxmlformats.org/officeDocument/2006/relationships/customXml" Target="../ink/ink52.xml"/><Relationship Id="rId15" Type="http://schemas.openxmlformats.org/officeDocument/2006/relationships/customXml" Target="../ink/ink56.xml"/><Relationship Id="rId10" Type="http://schemas.openxmlformats.org/officeDocument/2006/relationships/image" Target="../media/image740.png"/><Relationship Id="rId4" Type="http://schemas.openxmlformats.org/officeDocument/2006/relationships/image" Target="../media/image700.png"/><Relationship Id="rId9" Type="http://schemas.openxmlformats.org/officeDocument/2006/relationships/customXml" Target="../ink/ink54.xml"/><Relationship Id="rId14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1752600"/>
            <a:ext cx="108966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CSCI</a:t>
            </a:r>
            <a:r>
              <a:rPr sz="6000" b="1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476</a:t>
            </a: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Computer Security</a:t>
            </a:r>
            <a:endParaRPr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  <a:solidFill>
            <a:schemeClr val="accent3"/>
          </a:solidFill>
        </p:grpSpPr>
        <p:sp>
          <p:nvSpPr>
            <p:cNvPr id="7" name="object 7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6008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826008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6008" y="0"/>
                  </a:lnTo>
                  <a:lnTo>
                    <a:pt x="0" y="8747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581400" y="2895600"/>
            <a:ext cx="66344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25" dirty="0">
                <a:latin typeface="Calibri"/>
                <a:cs typeface="Calibri"/>
              </a:rPr>
              <a:t>Set-UID and Environment Variables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200" y="5523188"/>
            <a:ext cx="1158778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Pearsall </a:t>
            </a:r>
            <a:endParaRPr lang="en-US" sz="2800" spc="-20" dirty="0">
              <a:latin typeface="Calibri"/>
              <a:cs typeface="Calibri"/>
            </a:endParaRPr>
          </a:p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/>
                <a:cs typeface="Calibri"/>
              </a:rPr>
              <a:t>Fall 2024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A11AF-12F4-4CFA-946A-9D6E597DA2A6}"/>
              </a:ext>
            </a:extLst>
          </p:cNvPr>
          <p:cNvSpPr txBox="1"/>
          <p:nvPr/>
        </p:nvSpPr>
        <p:spPr>
          <a:xfrm>
            <a:off x="0" y="6503206"/>
            <a:ext cx="9753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https://www.cs.montana.edu/pearsall/classes/fall2024/476/main.html</a:t>
            </a: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89CCD5-4733-22C7-4FB7-F770B1F59CBB}"/>
              </a:ext>
            </a:extLst>
          </p:cNvPr>
          <p:cNvSpPr txBox="1"/>
          <p:nvPr/>
        </p:nvSpPr>
        <p:spPr>
          <a:xfrm>
            <a:off x="6601556" y="6486458"/>
            <a:ext cx="3248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*all images are stolen from the internet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-228600" y="152400"/>
            <a:ext cx="3450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Access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AF317C-5E29-DF79-4FCD-6838FE33D5D5}"/>
              </a:ext>
            </a:extLst>
          </p:cNvPr>
          <p:cNvSpPr txBox="1"/>
          <p:nvPr/>
        </p:nvSpPr>
        <p:spPr>
          <a:xfrm>
            <a:off x="5481509" y="-32266"/>
            <a:ext cx="67104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</a:t>
            </a:r>
            <a:r>
              <a:rPr lang="en-US" sz="4000" dirty="0"/>
              <a:t> can do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</a:t>
            </a:r>
            <a:r>
              <a:rPr lang="en-US" sz="4000" dirty="0"/>
              <a:t> to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whom?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4EEC59-F5EC-C1ED-1285-9DCC1D9D6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33" y="850542"/>
            <a:ext cx="8305800" cy="42198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4BCC75-BB82-E930-9EA9-58E0521F894F}"/>
              </a:ext>
            </a:extLst>
          </p:cNvPr>
          <p:cNvSpPr txBox="1"/>
          <p:nvPr/>
        </p:nvSpPr>
        <p:spPr>
          <a:xfrm>
            <a:off x="5105400" y="4876015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Access Control Matrix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10AF62-6EB1-FC6A-BDE6-80CAEC95F851}"/>
              </a:ext>
            </a:extLst>
          </p:cNvPr>
          <p:cNvSpPr txBox="1"/>
          <p:nvPr/>
        </p:nvSpPr>
        <p:spPr>
          <a:xfrm>
            <a:off x="545542" y="5754938"/>
            <a:ext cx="4935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What are some issues with this?</a:t>
            </a:r>
          </a:p>
        </p:txBody>
      </p:sp>
    </p:spTree>
    <p:extLst>
      <p:ext uri="{BB962C8B-B14F-4D97-AF65-F5344CB8AC3E}">
        <p14:creationId xmlns:p14="http://schemas.microsoft.com/office/powerpoint/2010/main" val="2599911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-228600" y="152400"/>
            <a:ext cx="3450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Access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AF317C-5E29-DF79-4FCD-6838FE33D5D5}"/>
              </a:ext>
            </a:extLst>
          </p:cNvPr>
          <p:cNvSpPr txBox="1"/>
          <p:nvPr/>
        </p:nvSpPr>
        <p:spPr>
          <a:xfrm>
            <a:off x="5481509" y="-32266"/>
            <a:ext cx="67104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</a:t>
            </a:r>
            <a:r>
              <a:rPr lang="en-US" sz="4000" dirty="0"/>
              <a:t> can do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</a:t>
            </a:r>
            <a:r>
              <a:rPr lang="en-US" sz="4000" dirty="0"/>
              <a:t> to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whom?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4BCC75-BB82-E930-9EA9-58E0521F894F}"/>
              </a:ext>
            </a:extLst>
          </p:cNvPr>
          <p:cNvSpPr txBox="1"/>
          <p:nvPr/>
        </p:nvSpPr>
        <p:spPr>
          <a:xfrm>
            <a:off x="2209800" y="5240900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Access Control list (ACL)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45B37B-7C83-F5F4-36D0-8B47359F1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999" y="1295681"/>
            <a:ext cx="8382001" cy="38180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623EA2-A365-6DA4-4F81-A32DAE81BF8F}"/>
              </a:ext>
            </a:extLst>
          </p:cNvPr>
          <p:cNvSpPr txBox="1"/>
          <p:nvPr/>
        </p:nvSpPr>
        <p:spPr>
          <a:xfrm>
            <a:off x="6097397" y="4267200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Wont take up as much memory!</a:t>
            </a:r>
          </a:p>
        </p:txBody>
      </p:sp>
    </p:spTree>
    <p:extLst>
      <p:ext uri="{BB962C8B-B14F-4D97-AF65-F5344CB8AC3E}">
        <p14:creationId xmlns:p14="http://schemas.microsoft.com/office/powerpoint/2010/main" val="1930823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B8979E-1F18-901D-C56B-A26FE6A8B5E1}"/>
              </a:ext>
            </a:extLst>
          </p:cNvPr>
          <p:cNvSpPr txBox="1"/>
          <p:nvPr/>
        </p:nvSpPr>
        <p:spPr>
          <a:xfrm>
            <a:off x="685800" y="1495863"/>
            <a:ext cx="6781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Every Unix file has a set of permissions that determine whether someone can read, write, or run the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E7D63-0F73-432B-CA89-D9DDFD2D55CE}"/>
              </a:ext>
            </a:extLst>
          </p:cNvPr>
          <p:cNvSpPr txBox="1"/>
          <p:nvPr/>
        </p:nvSpPr>
        <p:spPr>
          <a:xfrm>
            <a:off x="914400" y="3375049"/>
            <a:ext cx="23326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ls –l ~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ls –l /dev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AA3DD4-D4C2-03C6-4346-C3E40ADC1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815" y="2917786"/>
            <a:ext cx="667702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02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B8979E-1F18-901D-C56B-A26FE6A8B5E1}"/>
              </a:ext>
            </a:extLst>
          </p:cNvPr>
          <p:cNvSpPr txBox="1"/>
          <p:nvPr/>
        </p:nvSpPr>
        <p:spPr>
          <a:xfrm>
            <a:off x="685800" y="1495863"/>
            <a:ext cx="6781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Every Unix file has a set of permissions that determine whether someone can read, write, or run the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E7D63-0F73-432B-CA89-D9DDFD2D55CE}"/>
              </a:ext>
            </a:extLst>
          </p:cNvPr>
          <p:cNvSpPr txBox="1"/>
          <p:nvPr/>
        </p:nvSpPr>
        <p:spPr>
          <a:xfrm>
            <a:off x="914400" y="3375049"/>
            <a:ext cx="23326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ls –l ~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ls –l /dev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AA3DD4-D4C2-03C6-4346-C3E40ADC1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815" y="2917786"/>
            <a:ext cx="6677025" cy="3248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31AABD-6345-42B1-6EF0-BA971A4701A4}"/>
              </a:ext>
            </a:extLst>
          </p:cNvPr>
          <p:cNvSpPr/>
          <p:nvPr/>
        </p:nvSpPr>
        <p:spPr>
          <a:xfrm>
            <a:off x="4800600" y="3365261"/>
            <a:ext cx="1371600" cy="28005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DC4C7-0F39-4705-38EA-3686655487CB}"/>
              </a:ext>
            </a:extLst>
          </p:cNvPr>
          <p:cNvSpPr txBox="1"/>
          <p:nvPr/>
        </p:nvSpPr>
        <p:spPr>
          <a:xfrm>
            <a:off x="2248355" y="5362137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Permissions for the file</a:t>
            </a:r>
          </a:p>
        </p:txBody>
      </p:sp>
    </p:spTree>
    <p:extLst>
      <p:ext uri="{BB962C8B-B14F-4D97-AF65-F5344CB8AC3E}">
        <p14:creationId xmlns:p14="http://schemas.microsoft.com/office/powerpoint/2010/main" val="3658204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B8979E-1F18-901D-C56B-A26FE6A8B5E1}"/>
              </a:ext>
            </a:extLst>
          </p:cNvPr>
          <p:cNvSpPr txBox="1"/>
          <p:nvPr/>
        </p:nvSpPr>
        <p:spPr>
          <a:xfrm>
            <a:off x="685800" y="1495863"/>
            <a:ext cx="6781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Every Unix file has a set of permissions that determine whether someone can read, write, or run the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E7D63-0F73-432B-CA89-D9DDFD2D55CE}"/>
              </a:ext>
            </a:extLst>
          </p:cNvPr>
          <p:cNvSpPr txBox="1"/>
          <p:nvPr/>
        </p:nvSpPr>
        <p:spPr>
          <a:xfrm>
            <a:off x="914400" y="3375049"/>
            <a:ext cx="23326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ls –l ~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ls –l /dev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AA3DD4-D4C2-03C6-4346-C3E40ADC1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815" y="2917786"/>
            <a:ext cx="6677025" cy="3248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31AABD-6345-42B1-6EF0-BA971A4701A4}"/>
              </a:ext>
            </a:extLst>
          </p:cNvPr>
          <p:cNvSpPr/>
          <p:nvPr/>
        </p:nvSpPr>
        <p:spPr>
          <a:xfrm>
            <a:off x="4800600" y="3365261"/>
            <a:ext cx="1371600" cy="28005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DC4C7-0F39-4705-38EA-3686655487CB}"/>
              </a:ext>
            </a:extLst>
          </p:cNvPr>
          <p:cNvSpPr txBox="1"/>
          <p:nvPr/>
        </p:nvSpPr>
        <p:spPr>
          <a:xfrm>
            <a:off x="2248355" y="5362137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Permissions for the file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9143B5-BAA8-E4DC-BA92-F856AEB2B3E9}"/>
              </a:ext>
            </a:extLst>
          </p:cNvPr>
          <p:cNvSpPr/>
          <p:nvPr/>
        </p:nvSpPr>
        <p:spPr>
          <a:xfrm>
            <a:off x="6361800" y="3365260"/>
            <a:ext cx="1371600" cy="28005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6A497F-4BA8-0B0C-3172-14D8AA36E084}"/>
              </a:ext>
            </a:extLst>
          </p:cNvPr>
          <p:cNvSpPr txBox="1"/>
          <p:nvPr/>
        </p:nvSpPr>
        <p:spPr>
          <a:xfrm rot="20988738">
            <a:off x="6183391" y="246857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Owner/group information</a:t>
            </a:r>
          </a:p>
        </p:txBody>
      </p:sp>
    </p:spTree>
    <p:extLst>
      <p:ext uri="{BB962C8B-B14F-4D97-AF65-F5344CB8AC3E}">
        <p14:creationId xmlns:p14="http://schemas.microsoft.com/office/powerpoint/2010/main" val="4088061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B8979E-1F18-901D-C56B-A26FE6A8B5E1}"/>
              </a:ext>
            </a:extLst>
          </p:cNvPr>
          <p:cNvSpPr txBox="1"/>
          <p:nvPr/>
        </p:nvSpPr>
        <p:spPr>
          <a:xfrm>
            <a:off x="685800" y="1495863"/>
            <a:ext cx="6781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Every Unix file has a set of permissions that determine whether someone can read, write, or run the file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B3263B-8703-0AF8-08CE-5EF03E443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064" y="3165391"/>
            <a:ext cx="6324600" cy="10075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06709F3-6EBF-9877-E2F7-DC3D60884DCB}"/>
              </a:ext>
            </a:extLst>
          </p:cNvPr>
          <p:cNvSpPr txBox="1"/>
          <p:nvPr/>
        </p:nvSpPr>
        <p:spPr>
          <a:xfrm>
            <a:off x="395513" y="4673479"/>
            <a:ext cx="5008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File permissions (4 parts)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[file type]</a:t>
            </a:r>
            <a:r>
              <a:rPr lang="en-US" sz="2800" dirty="0">
                <a:solidFill>
                  <a:srgbClr val="00B050"/>
                </a:solidFill>
              </a:rPr>
              <a:t>[user]</a:t>
            </a:r>
            <a:r>
              <a:rPr lang="en-US" sz="2800" dirty="0">
                <a:solidFill>
                  <a:schemeClr val="accent1"/>
                </a:solidFill>
              </a:rPr>
              <a:t>[group]</a:t>
            </a:r>
            <a:r>
              <a:rPr lang="en-US" sz="2800" dirty="0">
                <a:solidFill>
                  <a:schemeClr val="accent6"/>
                </a:solidFill>
              </a:rPr>
              <a:t>[other]</a:t>
            </a:r>
          </a:p>
        </p:txBody>
      </p:sp>
    </p:spTree>
    <p:extLst>
      <p:ext uri="{BB962C8B-B14F-4D97-AF65-F5344CB8AC3E}">
        <p14:creationId xmlns:p14="http://schemas.microsoft.com/office/powerpoint/2010/main" val="1263473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709F3-6EBF-9877-E2F7-DC3D60884DCB}"/>
              </a:ext>
            </a:extLst>
          </p:cNvPr>
          <p:cNvSpPr txBox="1"/>
          <p:nvPr/>
        </p:nvSpPr>
        <p:spPr>
          <a:xfrm>
            <a:off x="457200" y="1371600"/>
            <a:ext cx="5008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File permissions (4 parts)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[file type]</a:t>
            </a:r>
            <a:r>
              <a:rPr lang="en-US" sz="2800" dirty="0">
                <a:solidFill>
                  <a:srgbClr val="00B050"/>
                </a:solidFill>
              </a:rPr>
              <a:t>[user]</a:t>
            </a:r>
            <a:r>
              <a:rPr lang="en-US" sz="2800" dirty="0">
                <a:solidFill>
                  <a:schemeClr val="accent1"/>
                </a:solidFill>
              </a:rPr>
              <a:t>[group]</a:t>
            </a:r>
            <a:r>
              <a:rPr lang="en-US" sz="2800" dirty="0">
                <a:solidFill>
                  <a:schemeClr val="accent6"/>
                </a:solidFill>
              </a:rPr>
              <a:t>[other]</a:t>
            </a:r>
          </a:p>
        </p:txBody>
      </p:sp>
      <p:pic>
        <p:nvPicPr>
          <p:cNvPr id="1026" name="Picture 2" descr="Learning the shell - Lesson 9: Permissions">
            <a:extLst>
              <a:ext uri="{FF2B5EF4-FFF2-40B4-BE49-F238E27FC236}">
                <a16:creationId xmlns:a16="http://schemas.microsoft.com/office/drawing/2014/main" id="{F7EA7B5A-D3F1-8BF9-345B-2CB26497D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202" y="2397205"/>
            <a:ext cx="6934200" cy="405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267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709F3-6EBF-9877-E2F7-DC3D60884DCB}"/>
              </a:ext>
            </a:extLst>
          </p:cNvPr>
          <p:cNvSpPr txBox="1"/>
          <p:nvPr/>
        </p:nvSpPr>
        <p:spPr>
          <a:xfrm>
            <a:off x="7239000" y="23611"/>
            <a:ext cx="500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[file type]</a:t>
            </a:r>
            <a:r>
              <a:rPr lang="en-US" sz="2800" dirty="0">
                <a:solidFill>
                  <a:srgbClr val="00B050"/>
                </a:solidFill>
              </a:rPr>
              <a:t>[user]</a:t>
            </a:r>
            <a:r>
              <a:rPr lang="en-US" sz="2800" dirty="0">
                <a:solidFill>
                  <a:schemeClr val="accent1"/>
                </a:solidFill>
              </a:rPr>
              <a:t>[group]</a:t>
            </a:r>
            <a:r>
              <a:rPr lang="en-US" sz="2800" dirty="0">
                <a:solidFill>
                  <a:schemeClr val="accent6"/>
                </a:solidFill>
              </a:rPr>
              <a:t>[other]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DD697-1AB3-5E2B-97B3-CD4FE2E6D19E}"/>
              </a:ext>
            </a:extLst>
          </p:cNvPr>
          <p:cNvSpPr txBox="1"/>
          <p:nvPr/>
        </p:nvSpPr>
        <p:spPr>
          <a:xfrm>
            <a:off x="457200" y="1089265"/>
            <a:ext cx="5099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you have the following file: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03BF8F-885D-292B-8C20-C9598575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698865"/>
            <a:ext cx="6934200" cy="16363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5E8EBD-8C29-A7BE-9A3A-308A319B8C6E}"/>
              </a:ext>
            </a:extLst>
          </p:cNvPr>
          <p:cNvSpPr txBox="1"/>
          <p:nvPr/>
        </p:nvSpPr>
        <p:spPr>
          <a:xfrm>
            <a:off x="762000" y="3429000"/>
            <a:ext cx="798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user </a:t>
            </a:r>
            <a:r>
              <a:rPr lang="en-US" b="1" dirty="0"/>
              <a:t>A</a:t>
            </a:r>
            <a:r>
              <a:rPr lang="en-US" dirty="0"/>
              <a:t> asks to perform some operation </a:t>
            </a:r>
            <a:r>
              <a:rPr lang="en-US" b="1" dirty="0"/>
              <a:t>O</a:t>
            </a:r>
            <a:r>
              <a:rPr lang="en-US" dirty="0"/>
              <a:t> on a file object </a:t>
            </a:r>
            <a:r>
              <a:rPr lang="en-US" b="1" dirty="0"/>
              <a:t>F</a:t>
            </a:r>
            <a:r>
              <a:rPr lang="en-US" dirty="0"/>
              <a:t>, the OS checks: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FB736-100A-F484-D1BA-1A6233200158}"/>
              </a:ext>
            </a:extLst>
          </p:cNvPr>
          <p:cNvSpPr txBox="1"/>
          <p:nvPr/>
        </p:nvSpPr>
        <p:spPr>
          <a:xfrm>
            <a:off x="725298" y="4032989"/>
            <a:ext cx="2763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 </a:t>
            </a:r>
            <a:r>
              <a:rPr lang="en-US" sz="2000" b="1" dirty="0"/>
              <a:t>A</a:t>
            </a:r>
            <a:r>
              <a:rPr lang="en-US" sz="2000" dirty="0"/>
              <a:t> the owner of </a:t>
            </a:r>
            <a:r>
              <a:rPr lang="en-US" sz="2000" b="1" dirty="0"/>
              <a:t>F</a:t>
            </a:r>
            <a:r>
              <a:rPr lang="en-US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48447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709F3-6EBF-9877-E2F7-DC3D60884DCB}"/>
              </a:ext>
            </a:extLst>
          </p:cNvPr>
          <p:cNvSpPr txBox="1"/>
          <p:nvPr/>
        </p:nvSpPr>
        <p:spPr>
          <a:xfrm>
            <a:off x="7239000" y="23611"/>
            <a:ext cx="500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[file type]</a:t>
            </a:r>
            <a:r>
              <a:rPr lang="en-US" sz="2800" dirty="0">
                <a:solidFill>
                  <a:srgbClr val="00B050"/>
                </a:solidFill>
              </a:rPr>
              <a:t>[user]</a:t>
            </a:r>
            <a:r>
              <a:rPr lang="en-US" sz="2800" dirty="0">
                <a:solidFill>
                  <a:schemeClr val="accent1"/>
                </a:solidFill>
              </a:rPr>
              <a:t>[group]</a:t>
            </a:r>
            <a:r>
              <a:rPr lang="en-US" sz="2800" dirty="0">
                <a:solidFill>
                  <a:schemeClr val="accent6"/>
                </a:solidFill>
              </a:rPr>
              <a:t>[other]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DD697-1AB3-5E2B-97B3-CD4FE2E6D19E}"/>
              </a:ext>
            </a:extLst>
          </p:cNvPr>
          <p:cNvSpPr txBox="1"/>
          <p:nvPr/>
        </p:nvSpPr>
        <p:spPr>
          <a:xfrm>
            <a:off x="457200" y="1089265"/>
            <a:ext cx="5099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you have the following file: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03BF8F-885D-292B-8C20-C9598575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698865"/>
            <a:ext cx="6934200" cy="16363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5E8EBD-8C29-A7BE-9A3A-308A319B8C6E}"/>
              </a:ext>
            </a:extLst>
          </p:cNvPr>
          <p:cNvSpPr txBox="1"/>
          <p:nvPr/>
        </p:nvSpPr>
        <p:spPr>
          <a:xfrm>
            <a:off x="762000" y="3429000"/>
            <a:ext cx="798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user </a:t>
            </a:r>
            <a:r>
              <a:rPr lang="en-US" b="1" dirty="0"/>
              <a:t>A</a:t>
            </a:r>
            <a:r>
              <a:rPr lang="en-US" dirty="0"/>
              <a:t> asks to perform some operation</a:t>
            </a:r>
            <a:r>
              <a:rPr lang="en-US" b="1" dirty="0"/>
              <a:t> O </a:t>
            </a:r>
            <a:r>
              <a:rPr lang="en-US" dirty="0"/>
              <a:t>on a file object </a:t>
            </a:r>
            <a:r>
              <a:rPr lang="en-US" b="1" dirty="0"/>
              <a:t>F</a:t>
            </a:r>
            <a:r>
              <a:rPr lang="en-US" dirty="0"/>
              <a:t>, the OS checks: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FB736-100A-F484-D1BA-1A6233200158}"/>
              </a:ext>
            </a:extLst>
          </p:cNvPr>
          <p:cNvSpPr txBox="1"/>
          <p:nvPr/>
        </p:nvSpPr>
        <p:spPr>
          <a:xfrm>
            <a:off x="725298" y="4032989"/>
            <a:ext cx="2763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 </a:t>
            </a:r>
            <a:r>
              <a:rPr lang="en-US" sz="2000" b="1" dirty="0"/>
              <a:t>A</a:t>
            </a:r>
            <a:r>
              <a:rPr lang="en-US" sz="2000" dirty="0"/>
              <a:t> the owner of </a:t>
            </a:r>
            <a:r>
              <a:rPr lang="en-US" sz="2000" b="1" dirty="0"/>
              <a:t>F</a:t>
            </a:r>
            <a:r>
              <a:rPr lang="en-US" sz="2000" dirty="0"/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80341F-34AE-6630-7CF3-61E85A72FA98}"/>
              </a:ext>
            </a:extLst>
          </p:cNvPr>
          <p:cNvSpPr txBox="1"/>
          <p:nvPr/>
        </p:nvSpPr>
        <p:spPr>
          <a:xfrm>
            <a:off x="1752600" y="4499827"/>
            <a:ext cx="2699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No, B is the owner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7EDE6B0-A1DB-6931-01F3-414C40D5BCCA}"/>
                  </a:ext>
                </a:extLst>
              </p14:cNvPr>
              <p14:cNvContentPartPr/>
              <p14:nvPr/>
            </p14:nvContentPartPr>
            <p14:xfrm>
              <a:off x="4034461" y="2449922"/>
              <a:ext cx="756000" cy="847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7EDE6B0-A1DB-6931-01F3-414C40D5BC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16461" y="2432282"/>
                <a:ext cx="791640" cy="88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6412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709F3-6EBF-9877-E2F7-DC3D60884DCB}"/>
              </a:ext>
            </a:extLst>
          </p:cNvPr>
          <p:cNvSpPr txBox="1"/>
          <p:nvPr/>
        </p:nvSpPr>
        <p:spPr>
          <a:xfrm>
            <a:off x="7239000" y="23611"/>
            <a:ext cx="500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[file type]</a:t>
            </a:r>
            <a:r>
              <a:rPr lang="en-US" sz="2800" dirty="0">
                <a:solidFill>
                  <a:srgbClr val="00B050"/>
                </a:solidFill>
              </a:rPr>
              <a:t>[user]</a:t>
            </a:r>
            <a:r>
              <a:rPr lang="en-US" sz="2800" dirty="0">
                <a:solidFill>
                  <a:schemeClr val="accent1"/>
                </a:solidFill>
              </a:rPr>
              <a:t>[group]</a:t>
            </a:r>
            <a:r>
              <a:rPr lang="en-US" sz="2800" dirty="0">
                <a:solidFill>
                  <a:schemeClr val="accent6"/>
                </a:solidFill>
              </a:rPr>
              <a:t>[other]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DD697-1AB3-5E2B-97B3-CD4FE2E6D19E}"/>
              </a:ext>
            </a:extLst>
          </p:cNvPr>
          <p:cNvSpPr txBox="1"/>
          <p:nvPr/>
        </p:nvSpPr>
        <p:spPr>
          <a:xfrm>
            <a:off x="457200" y="1089265"/>
            <a:ext cx="5099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you have the following file: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03BF8F-885D-292B-8C20-C9598575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698865"/>
            <a:ext cx="6934200" cy="16363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5E8EBD-8C29-A7BE-9A3A-308A319B8C6E}"/>
              </a:ext>
            </a:extLst>
          </p:cNvPr>
          <p:cNvSpPr txBox="1"/>
          <p:nvPr/>
        </p:nvSpPr>
        <p:spPr>
          <a:xfrm>
            <a:off x="762000" y="3429000"/>
            <a:ext cx="798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user </a:t>
            </a:r>
            <a:r>
              <a:rPr lang="en-US" b="1" dirty="0"/>
              <a:t>A</a:t>
            </a:r>
            <a:r>
              <a:rPr lang="en-US" dirty="0"/>
              <a:t> asks to perform some operation </a:t>
            </a:r>
            <a:r>
              <a:rPr lang="en-US" b="1" dirty="0"/>
              <a:t>O</a:t>
            </a:r>
            <a:r>
              <a:rPr lang="en-US" dirty="0"/>
              <a:t> on a file object </a:t>
            </a:r>
            <a:r>
              <a:rPr lang="en-US" b="1" dirty="0"/>
              <a:t>F</a:t>
            </a:r>
            <a:r>
              <a:rPr lang="en-US" dirty="0"/>
              <a:t>, the OS checks: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FB736-100A-F484-D1BA-1A6233200158}"/>
              </a:ext>
            </a:extLst>
          </p:cNvPr>
          <p:cNvSpPr txBox="1"/>
          <p:nvPr/>
        </p:nvSpPr>
        <p:spPr>
          <a:xfrm>
            <a:off x="725298" y="4032989"/>
            <a:ext cx="37032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 </a:t>
            </a:r>
            <a:r>
              <a:rPr lang="en-US" sz="2000" b="1" dirty="0"/>
              <a:t>A</a:t>
            </a:r>
            <a:r>
              <a:rPr lang="en-US" sz="2000" dirty="0"/>
              <a:t> the owner of </a:t>
            </a:r>
            <a:r>
              <a:rPr lang="en-US" sz="2000" b="1" dirty="0"/>
              <a:t>F</a:t>
            </a:r>
            <a:r>
              <a:rPr lang="en-US" sz="20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 </a:t>
            </a:r>
            <a:r>
              <a:rPr lang="en-US" sz="2000" b="1" dirty="0"/>
              <a:t>A</a:t>
            </a:r>
            <a:r>
              <a:rPr lang="en-US" sz="2000" dirty="0"/>
              <a:t> </a:t>
            </a:r>
            <a:r>
              <a:rPr lang="en-US" sz="2000" dirty="0" err="1"/>
              <a:t>a</a:t>
            </a:r>
            <a:r>
              <a:rPr lang="en-US" sz="2000" dirty="0"/>
              <a:t> member of </a:t>
            </a:r>
            <a:r>
              <a:rPr lang="en-US" sz="2000" b="1" dirty="0"/>
              <a:t>F</a:t>
            </a:r>
            <a:r>
              <a:rPr lang="en-US" sz="2000" dirty="0"/>
              <a:t>’s group?</a:t>
            </a:r>
          </a:p>
        </p:txBody>
      </p:sp>
    </p:spTree>
    <p:extLst>
      <p:ext uri="{BB962C8B-B14F-4D97-AF65-F5344CB8AC3E}">
        <p14:creationId xmlns:p14="http://schemas.microsoft.com/office/powerpoint/2010/main" val="2148692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Announcements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94B14D-DEA4-C534-4A6C-33E891280FEC}"/>
              </a:ext>
            </a:extLst>
          </p:cNvPr>
          <p:cNvSpPr txBox="1"/>
          <p:nvPr/>
        </p:nvSpPr>
        <p:spPr>
          <a:xfrm>
            <a:off x="609600" y="3533572"/>
            <a:ext cx="441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Lab 1 posted, due </a:t>
            </a:r>
            <a:r>
              <a:rPr lang="en-US" sz="2800" b="1" dirty="0"/>
              <a:t>Sunday</a:t>
            </a:r>
            <a:r>
              <a:rPr lang="en-US" sz="2800" dirty="0"/>
              <a:t> September 22nd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F2A5C-FFEF-2B01-968F-70DF1BB8A224}"/>
              </a:ext>
            </a:extLst>
          </p:cNvPr>
          <p:cNvSpPr txBox="1"/>
          <p:nvPr/>
        </p:nvSpPr>
        <p:spPr>
          <a:xfrm>
            <a:off x="609600" y="2017978"/>
            <a:ext cx="3961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Course Website is fixed</a:t>
            </a:r>
          </a:p>
        </p:txBody>
      </p:sp>
    </p:spTree>
    <p:extLst>
      <p:ext uri="{BB962C8B-B14F-4D97-AF65-F5344CB8AC3E}">
        <p14:creationId xmlns:p14="http://schemas.microsoft.com/office/powerpoint/2010/main" val="2734324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709F3-6EBF-9877-E2F7-DC3D60884DCB}"/>
              </a:ext>
            </a:extLst>
          </p:cNvPr>
          <p:cNvSpPr txBox="1"/>
          <p:nvPr/>
        </p:nvSpPr>
        <p:spPr>
          <a:xfrm>
            <a:off x="7239000" y="23611"/>
            <a:ext cx="500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[file type]</a:t>
            </a:r>
            <a:r>
              <a:rPr lang="en-US" sz="2800" dirty="0">
                <a:solidFill>
                  <a:srgbClr val="00B050"/>
                </a:solidFill>
              </a:rPr>
              <a:t>[user]</a:t>
            </a:r>
            <a:r>
              <a:rPr lang="en-US" sz="2800" dirty="0">
                <a:solidFill>
                  <a:schemeClr val="accent1"/>
                </a:solidFill>
              </a:rPr>
              <a:t>[group]</a:t>
            </a:r>
            <a:r>
              <a:rPr lang="en-US" sz="2800" dirty="0">
                <a:solidFill>
                  <a:schemeClr val="accent6"/>
                </a:solidFill>
              </a:rPr>
              <a:t>[other]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DD697-1AB3-5E2B-97B3-CD4FE2E6D19E}"/>
              </a:ext>
            </a:extLst>
          </p:cNvPr>
          <p:cNvSpPr txBox="1"/>
          <p:nvPr/>
        </p:nvSpPr>
        <p:spPr>
          <a:xfrm>
            <a:off x="457200" y="1089265"/>
            <a:ext cx="5099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you have the following file: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03BF8F-885D-292B-8C20-C9598575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698865"/>
            <a:ext cx="6934200" cy="16363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5E8EBD-8C29-A7BE-9A3A-308A319B8C6E}"/>
              </a:ext>
            </a:extLst>
          </p:cNvPr>
          <p:cNvSpPr txBox="1"/>
          <p:nvPr/>
        </p:nvSpPr>
        <p:spPr>
          <a:xfrm>
            <a:off x="762000" y="3429000"/>
            <a:ext cx="798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user </a:t>
            </a:r>
            <a:r>
              <a:rPr lang="en-US" b="1" dirty="0"/>
              <a:t>A</a:t>
            </a:r>
            <a:r>
              <a:rPr lang="en-US" dirty="0"/>
              <a:t> asks to perform some operation </a:t>
            </a:r>
            <a:r>
              <a:rPr lang="en-US" b="1" dirty="0"/>
              <a:t>O</a:t>
            </a:r>
            <a:r>
              <a:rPr lang="en-US" dirty="0"/>
              <a:t> on a file object </a:t>
            </a:r>
            <a:r>
              <a:rPr lang="en-US" b="1" dirty="0"/>
              <a:t>F</a:t>
            </a:r>
            <a:r>
              <a:rPr lang="en-US" dirty="0"/>
              <a:t>, the OS checks: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FB736-100A-F484-D1BA-1A6233200158}"/>
              </a:ext>
            </a:extLst>
          </p:cNvPr>
          <p:cNvSpPr txBox="1"/>
          <p:nvPr/>
        </p:nvSpPr>
        <p:spPr>
          <a:xfrm>
            <a:off x="725298" y="4032989"/>
            <a:ext cx="37032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 </a:t>
            </a:r>
            <a:r>
              <a:rPr lang="en-US" sz="2000" b="1" dirty="0"/>
              <a:t>A</a:t>
            </a:r>
            <a:r>
              <a:rPr lang="en-US" sz="2000" dirty="0"/>
              <a:t> the owner of </a:t>
            </a:r>
            <a:r>
              <a:rPr lang="en-US" sz="2000" b="1" dirty="0"/>
              <a:t>F</a:t>
            </a:r>
            <a:r>
              <a:rPr lang="en-US" sz="20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 </a:t>
            </a:r>
            <a:r>
              <a:rPr lang="en-US" sz="2000" b="1" dirty="0"/>
              <a:t>A</a:t>
            </a:r>
            <a:r>
              <a:rPr lang="en-US" sz="2000" dirty="0"/>
              <a:t> </a:t>
            </a:r>
            <a:r>
              <a:rPr lang="en-US" sz="2000" dirty="0" err="1"/>
              <a:t>a</a:t>
            </a:r>
            <a:r>
              <a:rPr lang="en-US" sz="2000" dirty="0"/>
              <a:t> member of </a:t>
            </a:r>
            <a:r>
              <a:rPr lang="en-US" sz="2000" b="1" dirty="0"/>
              <a:t>F</a:t>
            </a:r>
            <a:r>
              <a:rPr lang="en-US" sz="2000" dirty="0"/>
              <a:t>’s group?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6AA4DE-1933-01D6-87C2-D2B38CA5AFA4}"/>
              </a:ext>
            </a:extLst>
          </p:cNvPr>
          <p:cNvSpPr txBox="1"/>
          <p:nvPr/>
        </p:nvSpPr>
        <p:spPr>
          <a:xfrm>
            <a:off x="1524000" y="4768831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is not in F’s group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1FE670-A86E-C613-6643-E1D70DF8B93A}"/>
              </a:ext>
            </a:extLst>
          </p:cNvPr>
          <p:cNvSpPr txBox="1"/>
          <p:nvPr/>
        </p:nvSpPr>
        <p:spPr>
          <a:xfrm>
            <a:off x="4648200" y="4371543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Suppose G = {B,C,F}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4044C60-4777-AD01-0CB1-408D60FA9CEE}"/>
                  </a:ext>
                </a:extLst>
              </p14:cNvPr>
              <p14:cNvContentPartPr/>
              <p14:nvPr/>
            </p14:nvContentPartPr>
            <p14:xfrm>
              <a:off x="4864981" y="2455682"/>
              <a:ext cx="772560" cy="966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4044C60-4777-AD01-0CB1-408D60FA9CE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47341" y="2438042"/>
                <a:ext cx="808200" cy="100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6068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709F3-6EBF-9877-E2F7-DC3D60884DCB}"/>
              </a:ext>
            </a:extLst>
          </p:cNvPr>
          <p:cNvSpPr txBox="1"/>
          <p:nvPr/>
        </p:nvSpPr>
        <p:spPr>
          <a:xfrm>
            <a:off x="7239000" y="23611"/>
            <a:ext cx="500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[file type]</a:t>
            </a:r>
            <a:r>
              <a:rPr lang="en-US" sz="2800" dirty="0">
                <a:solidFill>
                  <a:srgbClr val="00B050"/>
                </a:solidFill>
              </a:rPr>
              <a:t>[user]</a:t>
            </a:r>
            <a:r>
              <a:rPr lang="en-US" sz="2800" dirty="0">
                <a:solidFill>
                  <a:schemeClr val="accent1"/>
                </a:solidFill>
              </a:rPr>
              <a:t>[group]</a:t>
            </a:r>
            <a:r>
              <a:rPr lang="en-US" sz="2800" dirty="0">
                <a:solidFill>
                  <a:schemeClr val="accent6"/>
                </a:solidFill>
              </a:rPr>
              <a:t>[other]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DD697-1AB3-5E2B-97B3-CD4FE2E6D19E}"/>
              </a:ext>
            </a:extLst>
          </p:cNvPr>
          <p:cNvSpPr txBox="1"/>
          <p:nvPr/>
        </p:nvSpPr>
        <p:spPr>
          <a:xfrm>
            <a:off x="457200" y="1089265"/>
            <a:ext cx="5099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you have the following file: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03BF8F-885D-292B-8C20-C9598575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698865"/>
            <a:ext cx="6934200" cy="16363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5E8EBD-8C29-A7BE-9A3A-308A319B8C6E}"/>
              </a:ext>
            </a:extLst>
          </p:cNvPr>
          <p:cNvSpPr txBox="1"/>
          <p:nvPr/>
        </p:nvSpPr>
        <p:spPr>
          <a:xfrm>
            <a:off x="762000" y="3429000"/>
            <a:ext cx="798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user </a:t>
            </a:r>
            <a:r>
              <a:rPr lang="en-US" b="1" dirty="0"/>
              <a:t>A</a:t>
            </a:r>
            <a:r>
              <a:rPr lang="en-US" dirty="0"/>
              <a:t> asks to perform some operation </a:t>
            </a:r>
            <a:r>
              <a:rPr lang="en-US" b="1" dirty="0"/>
              <a:t>O</a:t>
            </a:r>
            <a:r>
              <a:rPr lang="en-US" dirty="0"/>
              <a:t> on a file object </a:t>
            </a:r>
            <a:r>
              <a:rPr lang="en-US" b="1" dirty="0"/>
              <a:t>F</a:t>
            </a:r>
            <a:r>
              <a:rPr lang="en-US" dirty="0"/>
              <a:t>, the OS checks: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FB736-100A-F484-D1BA-1A6233200158}"/>
              </a:ext>
            </a:extLst>
          </p:cNvPr>
          <p:cNvSpPr txBox="1"/>
          <p:nvPr/>
        </p:nvSpPr>
        <p:spPr>
          <a:xfrm>
            <a:off x="725298" y="4032989"/>
            <a:ext cx="39901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 </a:t>
            </a:r>
            <a:r>
              <a:rPr lang="en-US" sz="2000" b="1" dirty="0"/>
              <a:t>A</a:t>
            </a:r>
            <a:r>
              <a:rPr lang="en-US" sz="2000" dirty="0"/>
              <a:t> the owner of </a:t>
            </a:r>
            <a:r>
              <a:rPr lang="en-US" sz="2000" b="1" dirty="0"/>
              <a:t>F</a:t>
            </a:r>
            <a:r>
              <a:rPr lang="en-US" sz="20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 </a:t>
            </a:r>
            <a:r>
              <a:rPr lang="en-US" sz="2000" b="1" dirty="0"/>
              <a:t>A</a:t>
            </a:r>
            <a:r>
              <a:rPr lang="en-US" sz="2000" dirty="0"/>
              <a:t> </a:t>
            </a:r>
            <a:r>
              <a:rPr lang="en-US" sz="2000" dirty="0" err="1"/>
              <a:t>a</a:t>
            </a:r>
            <a:r>
              <a:rPr lang="en-US" sz="2000" dirty="0"/>
              <a:t> member of </a:t>
            </a:r>
            <a:r>
              <a:rPr lang="en-US" sz="2000" b="1" dirty="0"/>
              <a:t>F</a:t>
            </a:r>
            <a:r>
              <a:rPr lang="en-US" sz="2000" dirty="0"/>
              <a:t>’s group?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Otherwise, what can they do?</a:t>
            </a:r>
          </a:p>
        </p:txBody>
      </p:sp>
    </p:spTree>
    <p:extLst>
      <p:ext uri="{BB962C8B-B14F-4D97-AF65-F5344CB8AC3E}">
        <p14:creationId xmlns:p14="http://schemas.microsoft.com/office/powerpoint/2010/main" val="1799600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709F3-6EBF-9877-E2F7-DC3D60884DCB}"/>
              </a:ext>
            </a:extLst>
          </p:cNvPr>
          <p:cNvSpPr txBox="1"/>
          <p:nvPr/>
        </p:nvSpPr>
        <p:spPr>
          <a:xfrm>
            <a:off x="7239000" y="23611"/>
            <a:ext cx="500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[file type]</a:t>
            </a:r>
            <a:r>
              <a:rPr lang="en-US" sz="2800" dirty="0">
                <a:solidFill>
                  <a:srgbClr val="00B050"/>
                </a:solidFill>
              </a:rPr>
              <a:t>[user]</a:t>
            </a:r>
            <a:r>
              <a:rPr lang="en-US" sz="2800" dirty="0">
                <a:solidFill>
                  <a:schemeClr val="accent1"/>
                </a:solidFill>
              </a:rPr>
              <a:t>[group]</a:t>
            </a:r>
            <a:r>
              <a:rPr lang="en-US" sz="2800" dirty="0">
                <a:solidFill>
                  <a:schemeClr val="accent6"/>
                </a:solidFill>
              </a:rPr>
              <a:t>[other]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DD697-1AB3-5E2B-97B3-CD4FE2E6D19E}"/>
              </a:ext>
            </a:extLst>
          </p:cNvPr>
          <p:cNvSpPr txBox="1"/>
          <p:nvPr/>
        </p:nvSpPr>
        <p:spPr>
          <a:xfrm>
            <a:off x="457200" y="1089265"/>
            <a:ext cx="5099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you have the following file: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03BF8F-885D-292B-8C20-C9598575F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698865"/>
            <a:ext cx="6934200" cy="16363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5E8EBD-8C29-A7BE-9A3A-308A319B8C6E}"/>
              </a:ext>
            </a:extLst>
          </p:cNvPr>
          <p:cNvSpPr txBox="1"/>
          <p:nvPr/>
        </p:nvSpPr>
        <p:spPr>
          <a:xfrm>
            <a:off x="762000" y="3429000"/>
            <a:ext cx="798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user </a:t>
            </a:r>
            <a:r>
              <a:rPr lang="en-US" b="1" dirty="0"/>
              <a:t>A</a:t>
            </a:r>
            <a:r>
              <a:rPr lang="en-US" dirty="0"/>
              <a:t> asks to perform some operation </a:t>
            </a:r>
            <a:r>
              <a:rPr lang="en-US" b="1" dirty="0"/>
              <a:t>O</a:t>
            </a:r>
            <a:r>
              <a:rPr lang="en-US" dirty="0"/>
              <a:t> on a file object </a:t>
            </a:r>
            <a:r>
              <a:rPr lang="en-US" b="1" dirty="0"/>
              <a:t>F</a:t>
            </a:r>
            <a:r>
              <a:rPr lang="en-US" dirty="0"/>
              <a:t>, the OS checks: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FB736-100A-F484-D1BA-1A6233200158}"/>
              </a:ext>
            </a:extLst>
          </p:cNvPr>
          <p:cNvSpPr txBox="1"/>
          <p:nvPr/>
        </p:nvSpPr>
        <p:spPr>
          <a:xfrm>
            <a:off x="725298" y="4032989"/>
            <a:ext cx="39901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 </a:t>
            </a:r>
            <a:r>
              <a:rPr lang="en-US" sz="2000" b="1" dirty="0"/>
              <a:t>A</a:t>
            </a:r>
            <a:r>
              <a:rPr lang="en-US" sz="2000" dirty="0"/>
              <a:t> the owner of </a:t>
            </a:r>
            <a:r>
              <a:rPr lang="en-US" sz="2000" b="1" dirty="0"/>
              <a:t>F</a:t>
            </a:r>
            <a:r>
              <a:rPr lang="en-US" sz="20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 </a:t>
            </a:r>
            <a:r>
              <a:rPr lang="en-US" sz="2000" b="1" dirty="0"/>
              <a:t>A</a:t>
            </a:r>
            <a:r>
              <a:rPr lang="en-US" sz="2000" dirty="0"/>
              <a:t> </a:t>
            </a:r>
            <a:r>
              <a:rPr lang="en-US" sz="2000" dirty="0" err="1"/>
              <a:t>a</a:t>
            </a:r>
            <a:r>
              <a:rPr lang="en-US" sz="2000" dirty="0"/>
              <a:t> member of </a:t>
            </a:r>
            <a:r>
              <a:rPr lang="en-US" sz="2000" b="1" dirty="0"/>
              <a:t>F</a:t>
            </a:r>
            <a:r>
              <a:rPr lang="en-US" sz="2000" dirty="0"/>
              <a:t>’s group?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Otherwise, what can they do?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E66CBE2-0FD8-2D07-DE87-1B247E6398BA}"/>
                  </a:ext>
                </a:extLst>
              </p14:cNvPr>
              <p14:cNvContentPartPr/>
              <p14:nvPr/>
            </p14:nvContentPartPr>
            <p14:xfrm>
              <a:off x="2943301" y="2541722"/>
              <a:ext cx="1176480" cy="738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E66CBE2-0FD8-2D07-DE87-1B247E6398B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07301" y="2505722"/>
                <a:ext cx="1248120" cy="80964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4E16EDC-0207-5730-29E4-402B2C1E4DE8}"/>
              </a:ext>
            </a:extLst>
          </p:cNvPr>
          <p:cNvSpPr txBox="1"/>
          <p:nvPr/>
        </p:nvSpPr>
        <p:spPr>
          <a:xfrm>
            <a:off x="1600625" y="5108243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Everyone can </a:t>
            </a:r>
            <a:r>
              <a:rPr lang="en-US" b="1" dirty="0"/>
              <a:t>read</a:t>
            </a:r>
            <a:r>
              <a:rPr lang="en-US" dirty="0"/>
              <a:t> file F</a:t>
            </a:r>
          </a:p>
        </p:txBody>
      </p:sp>
    </p:spTree>
    <p:extLst>
      <p:ext uri="{BB962C8B-B14F-4D97-AF65-F5344CB8AC3E}">
        <p14:creationId xmlns:p14="http://schemas.microsoft.com/office/powerpoint/2010/main" val="3736662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709F3-6EBF-9877-E2F7-DC3D60884DCB}"/>
              </a:ext>
            </a:extLst>
          </p:cNvPr>
          <p:cNvSpPr txBox="1"/>
          <p:nvPr/>
        </p:nvSpPr>
        <p:spPr>
          <a:xfrm>
            <a:off x="7239000" y="23611"/>
            <a:ext cx="500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[file type]</a:t>
            </a:r>
            <a:r>
              <a:rPr lang="en-US" sz="2800" dirty="0">
                <a:solidFill>
                  <a:srgbClr val="00B050"/>
                </a:solidFill>
              </a:rPr>
              <a:t>[user]</a:t>
            </a:r>
            <a:r>
              <a:rPr lang="en-US" sz="2800" dirty="0">
                <a:solidFill>
                  <a:schemeClr val="accent1"/>
                </a:solidFill>
              </a:rPr>
              <a:t>[group]</a:t>
            </a:r>
            <a:r>
              <a:rPr lang="en-US" sz="2800" dirty="0">
                <a:solidFill>
                  <a:schemeClr val="accent6"/>
                </a:solidFill>
              </a:rPr>
              <a:t>[other]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CA4DE5E-7DFA-EF0D-BA47-E95B0C5AD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010" y="1219200"/>
            <a:ext cx="9767781" cy="466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99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Unix File Modes and Permissions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709F3-6EBF-9877-E2F7-DC3D60884DCB}"/>
              </a:ext>
            </a:extLst>
          </p:cNvPr>
          <p:cNvSpPr txBox="1"/>
          <p:nvPr/>
        </p:nvSpPr>
        <p:spPr>
          <a:xfrm>
            <a:off x="7239000" y="23611"/>
            <a:ext cx="500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C000"/>
                </a:solidFill>
              </a:rPr>
              <a:t>[file type]</a:t>
            </a:r>
            <a:r>
              <a:rPr lang="en-US" sz="2800" dirty="0">
                <a:solidFill>
                  <a:srgbClr val="00B050"/>
                </a:solidFill>
              </a:rPr>
              <a:t>[user]</a:t>
            </a:r>
            <a:r>
              <a:rPr lang="en-US" sz="2800" dirty="0">
                <a:solidFill>
                  <a:schemeClr val="accent1"/>
                </a:solidFill>
              </a:rPr>
              <a:t>[group]</a:t>
            </a:r>
            <a:r>
              <a:rPr lang="en-US" sz="2800" dirty="0">
                <a:solidFill>
                  <a:schemeClr val="accent6"/>
                </a:solidFill>
              </a:rPr>
              <a:t>[other]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CA4DE5E-7DFA-EF0D-BA47-E95B0C5AD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010" y="1219200"/>
            <a:ext cx="9767781" cy="46667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1FAE540-5712-8646-D3A6-4D1550AA037B}"/>
                  </a:ext>
                </a:extLst>
              </p14:cNvPr>
              <p14:cNvContentPartPr/>
              <p14:nvPr/>
            </p14:nvContentPartPr>
            <p14:xfrm>
              <a:off x="3992701" y="3246242"/>
              <a:ext cx="525240" cy="17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1FAE540-5712-8646-D3A6-4D1550AA037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74701" y="3228602"/>
                <a:ext cx="56088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3E737E54-290D-FA00-AD5D-7376D337CBB7}"/>
              </a:ext>
            </a:extLst>
          </p:cNvPr>
          <p:cNvGrpSpPr/>
          <p:nvPr/>
        </p:nvGrpSpPr>
        <p:grpSpPr>
          <a:xfrm>
            <a:off x="5802421" y="2874722"/>
            <a:ext cx="388800" cy="430560"/>
            <a:chOff x="5802421" y="2874722"/>
            <a:chExt cx="388800" cy="43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20220A2-1A53-A639-916A-C7013EA5302B}"/>
                    </a:ext>
                  </a:extLst>
                </p14:cNvPr>
                <p14:cNvContentPartPr/>
                <p14:nvPr/>
              </p14:nvContentPartPr>
              <p14:xfrm>
                <a:off x="5802421" y="2874722"/>
                <a:ext cx="306360" cy="381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20220A2-1A53-A639-916A-C7013EA530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84421" y="2857082"/>
                  <a:ext cx="34200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0733753-617E-7842-4F02-1934895A57B5}"/>
                    </a:ext>
                  </a:extLst>
                </p14:cNvPr>
                <p14:cNvContentPartPr/>
                <p14:nvPr/>
              </p14:nvContentPartPr>
              <p14:xfrm>
                <a:off x="6148741" y="3221042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0733753-617E-7842-4F02-1934895A57B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31101" y="320340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CFA5B35-2753-3F38-E682-07223AFD5C37}"/>
                    </a:ext>
                  </a:extLst>
                </p14:cNvPr>
                <p14:cNvContentPartPr/>
                <p14:nvPr/>
              </p14:nvContentPartPr>
              <p14:xfrm>
                <a:off x="6190861" y="3304922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CFA5B35-2753-3F38-E682-07223AFD5C3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72861" y="3286922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27B3C79-1EAF-0C6D-D3C4-11D6B899E581}"/>
                  </a:ext>
                </a:extLst>
              </p14:cNvPr>
              <p14:cNvContentPartPr/>
              <p14:nvPr/>
            </p14:nvContentPartPr>
            <p14:xfrm>
              <a:off x="6216061" y="340572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27B3C79-1EAF-0C6D-D3C4-11D6B899E58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98061" y="3387722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269A156B-8765-93C2-054B-CD32B34583E6}"/>
              </a:ext>
            </a:extLst>
          </p:cNvPr>
          <p:cNvGrpSpPr/>
          <p:nvPr/>
        </p:nvGrpSpPr>
        <p:grpSpPr>
          <a:xfrm>
            <a:off x="6249181" y="3523082"/>
            <a:ext cx="17640" cy="122400"/>
            <a:chOff x="6249181" y="3523082"/>
            <a:chExt cx="17640" cy="12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C06300D-2F44-2611-9A19-28A6CB0CC2F8}"/>
                    </a:ext>
                  </a:extLst>
                </p14:cNvPr>
                <p14:cNvContentPartPr/>
                <p14:nvPr/>
              </p14:nvContentPartPr>
              <p14:xfrm>
                <a:off x="6249181" y="3523082"/>
                <a:ext cx="9000" cy="75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C06300D-2F44-2611-9A19-28A6CB0CC2F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31541" y="3505442"/>
                  <a:ext cx="446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AA36617-8516-F770-F1F5-41798AC326CC}"/>
                    </a:ext>
                  </a:extLst>
                </p14:cNvPr>
                <p14:cNvContentPartPr/>
                <p14:nvPr/>
              </p14:nvContentPartPr>
              <p14:xfrm>
                <a:off x="6266461" y="3640442"/>
                <a:ext cx="360" cy="5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AA36617-8516-F770-F1F5-41798AC326C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248461" y="3622802"/>
                  <a:ext cx="3600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4F01A15-C8C1-61AB-5098-C7FAFF8EC309}"/>
              </a:ext>
            </a:extLst>
          </p:cNvPr>
          <p:cNvGrpSpPr/>
          <p:nvPr/>
        </p:nvGrpSpPr>
        <p:grpSpPr>
          <a:xfrm>
            <a:off x="6249181" y="3791282"/>
            <a:ext cx="17640" cy="169560"/>
            <a:chOff x="6249181" y="3791282"/>
            <a:chExt cx="17640" cy="1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C7247B7-11F9-9DB6-02E8-3082942CD9E1}"/>
                    </a:ext>
                  </a:extLst>
                </p14:cNvPr>
                <p14:cNvContentPartPr/>
                <p14:nvPr/>
              </p14:nvContentPartPr>
              <p14:xfrm>
                <a:off x="6266461" y="3791282"/>
                <a:ext cx="360" cy="56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C7247B7-11F9-9DB6-02E8-3082942CD9E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48461" y="3773642"/>
                  <a:ext cx="360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2D8E1FD-3409-21D3-4660-8495C8237726}"/>
                    </a:ext>
                  </a:extLst>
                </p14:cNvPr>
                <p14:cNvContentPartPr/>
                <p14:nvPr/>
              </p14:nvContentPartPr>
              <p14:xfrm>
                <a:off x="6249181" y="3892082"/>
                <a:ext cx="17640" cy="68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2D8E1FD-3409-21D3-4660-8495C823772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231541" y="3874442"/>
                  <a:ext cx="53280" cy="10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02B5762-C5F4-D6D6-3316-6566FE5EFFBE}"/>
              </a:ext>
            </a:extLst>
          </p:cNvPr>
          <p:cNvGrpSpPr/>
          <p:nvPr/>
        </p:nvGrpSpPr>
        <p:grpSpPr>
          <a:xfrm>
            <a:off x="4239661" y="4017722"/>
            <a:ext cx="2001960" cy="780480"/>
            <a:chOff x="4239661" y="4017722"/>
            <a:chExt cx="2001960" cy="78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F46EF84-C144-777C-3ACD-2DB868158C48}"/>
                    </a:ext>
                  </a:extLst>
                </p14:cNvPr>
                <p14:cNvContentPartPr/>
                <p14:nvPr/>
              </p14:nvContentPartPr>
              <p14:xfrm>
                <a:off x="6214621" y="4017722"/>
                <a:ext cx="27000" cy="72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F46EF84-C144-777C-3ACD-2DB868158C4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96621" y="4000082"/>
                  <a:ext cx="626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66FC4A0-0674-D9D7-302B-3EDC8D3501C8}"/>
                    </a:ext>
                  </a:extLst>
                </p14:cNvPr>
                <p14:cNvContentPartPr/>
                <p14:nvPr/>
              </p14:nvContentPartPr>
              <p14:xfrm>
                <a:off x="6092581" y="4135082"/>
                <a:ext cx="81720" cy="35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66FC4A0-0674-D9D7-302B-3EDC8D3501C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074941" y="4117442"/>
                  <a:ext cx="1173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5D7B75D-3A39-7BEA-F38E-9D669D9619D1}"/>
                    </a:ext>
                  </a:extLst>
                </p14:cNvPr>
                <p14:cNvContentPartPr/>
                <p14:nvPr/>
              </p14:nvContentPartPr>
              <p14:xfrm>
                <a:off x="5925181" y="4194122"/>
                <a:ext cx="148680" cy="87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5D7B75D-3A39-7BEA-F38E-9D669D9619D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907181" y="4176482"/>
                  <a:ext cx="1843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A2D1171-8F2C-2505-3F6E-03F168F28C09}"/>
                    </a:ext>
                  </a:extLst>
                </p14:cNvPr>
                <p14:cNvContentPartPr/>
                <p14:nvPr/>
              </p14:nvContentPartPr>
              <p14:xfrm>
                <a:off x="5811421" y="4319762"/>
                <a:ext cx="77400" cy="12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A2D1171-8F2C-2505-3F6E-03F168F28C0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793781" y="4301762"/>
                  <a:ext cx="1130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EDDC409-AB68-987D-8240-7EB3E37249E6}"/>
                    </a:ext>
                  </a:extLst>
                </p14:cNvPr>
                <p14:cNvContentPartPr/>
                <p14:nvPr/>
              </p14:nvContentPartPr>
              <p14:xfrm>
                <a:off x="5605861" y="4353602"/>
                <a:ext cx="165600" cy="42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EDDC409-AB68-987D-8240-7EB3E37249E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88221" y="4335602"/>
                  <a:ext cx="2012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A3D91FF-D7E7-B020-CB3C-56AED534D147}"/>
                    </a:ext>
                  </a:extLst>
                </p14:cNvPr>
                <p14:cNvContentPartPr/>
                <p14:nvPr/>
              </p14:nvContentPartPr>
              <p14:xfrm>
                <a:off x="5329021" y="4395362"/>
                <a:ext cx="207720" cy="70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A3D91FF-D7E7-B020-CB3C-56AED534D14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311381" y="4377362"/>
                  <a:ext cx="2433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7D6BC73-4D05-6C0B-AD4F-3B4F92DCBA04}"/>
                    </a:ext>
                  </a:extLst>
                </p14:cNvPr>
                <p14:cNvContentPartPr/>
                <p14:nvPr/>
              </p14:nvContentPartPr>
              <p14:xfrm>
                <a:off x="5144701" y="4470962"/>
                <a:ext cx="123840" cy="28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7D6BC73-4D05-6C0B-AD4F-3B4F92DCBA0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26701" y="4453322"/>
                  <a:ext cx="1594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9FCD923-365B-142B-8374-994E2C6FE49C}"/>
                    </a:ext>
                  </a:extLst>
                </p14:cNvPr>
                <p14:cNvContentPartPr/>
                <p14:nvPr/>
              </p14:nvContentPartPr>
              <p14:xfrm>
                <a:off x="4839781" y="4512722"/>
                <a:ext cx="252000" cy="25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9FCD923-365B-142B-8374-994E2C6FE49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22141" y="4495082"/>
                  <a:ext cx="2876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1FEA1E0-FDC7-A8FB-236E-2DC1824E3213}"/>
                    </a:ext>
                  </a:extLst>
                </p14:cNvPr>
                <p14:cNvContentPartPr/>
                <p14:nvPr/>
              </p14:nvContentPartPr>
              <p14:xfrm>
                <a:off x="4605421" y="4537922"/>
                <a:ext cx="209520" cy="35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1FEA1E0-FDC7-A8FB-236E-2DC1824E321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87781" y="4520282"/>
                  <a:ext cx="245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7A95199-99D4-E8D0-FAD2-353E67CDF80D}"/>
                    </a:ext>
                  </a:extLst>
                </p14:cNvPr>
                <p14:cNvContentPartPr/>
                <p14:nvPr/>
              </p14:nvContentPartPr>
              <p14:xfrm>
                <a:off x="4430821" y="4596602"/>
                <a:ext cx="116280" cy="54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7A95199-99D4-E8D0-FAD2-353E67CDF80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13181" y="4578602"/>
                  <a:ext cx="1519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7FECB7B-6CD5-ABF7-E53E-E0F38A337B4F}"/>
                    </a:ext>
                  </a:extLst>
                </p14:cNvPr>
                <p14:cNvContentPartPr/>
                <p14:nvPr/>
              </p14:nvContentPartPr>
              <p14:xfrm>
                <a:off x="4376101" y="4672202"/>
                <a:ext cx="28080" cy="62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7FECB7B-6CD5-ABF7-E53E-E0F38A337B4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58101" y="4654202"/>
                  <a:ext cx="637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74B7EAB-70A1-D339-BAC1-382731C4F6A6}"/>
                    </a:ext>
                  </a:extLst>
                </p14:cNvPr>
                <p14:cNvContentPartPr/>
                <p14:nvPr/>
              </p14:nvContentPartPr>
              <p14:xfrm>
                <a:off x="4239661" y="4679762"/>
                <a:ext cx="315720" cy="118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74B7EAB-70A1-D339-BAC1-382731C4F6A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221661" y="4662122"/>
                  <a:ext cx="351360" cy="15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6FCD182-4065-1C20-C0D3-4E3A5FB1679E}"/>
                  </a:ext>
                </a:extLst>
              </p14:cNvPr>
              <p14:cNvContentPartPr/>
              <p14:nvPr/>
            </p14:nvContentPartPr>
            <p14:xfrm>
              <a:off x="3422101" y="4857962"/>
              <a:ext cx="413280" cy="5205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6FCD182-4065-1C20-C0D3-4E3A5FB1679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404101" y="4840322"/>
                <a:ext cx="448920" cy="55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1457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Limitations of File-Based Access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777B8-E0FB-0E6E-EFC9-E7AAD61C7171}"/>
              </a:ext>
            </a:extLst>
          </p:cNvPr>
          <p:cNvSpPr txBox="1"/>
          <p:nvPr/>
        </p:nvSpPr>
        <p:spPr>
          <a:xfrm>
            <a:off x="1353987" y="1447800"/>
            <a:ext cx="9331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When would a non-privilege user require more power/permissions?</a:t>
            </a:r>
          </a:p>
        </p:txBody>
      </p:sp>
    </p:spTree>
    <p:extLst>
      <p:ext uri="{BB962C8B-B14F-4D97-AF65-F5344CB8AC3E}">
        <p14:creationId xmlns:p14="http://schemas.microsoft.com/office/powerpoint/2010/main" val="4108315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Limitations of File-Based Access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777B8-E0FB-0E6E-EFC9-E7AAD61C7171}"/>
              </a:ext>
            </a:extLst>
          </p:cNvPr>
          <p:cNvSpPr txBox="1"/>
          <p:nvPr/>
        </p:nvSpPr>
        <p:spPr>
          <a:xfrm>
            <a:off x="1353987" y="1447800"/>
            <a:ext cx="9331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When would a non-privilege user require more power/permissions?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24F55-A56D-1949-9A3D-AC18E2714598}"/>
              </a:ext>
            </a:extLst>
          </p:cNvPr>
          <p:cNvSpPr txBox="1"/>
          <p:nvPr/>
        </p:nvSpPr>
        <p:spPr>
          <a:xfrm>
            <a:off x="4707241" y="2057769"/>
            <a:ext cx="3466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Changing password!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AA9867-29CC-3262-8D84-F986B93F5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233" y="2682232"/>
            <a:ext cx="9753600" cy="1956517"/>
          </a:xfrm>
          <a:prstGeom prst="rect">
            <a:avLst/>
          </a:prstGeom>
        </p:spPr>
      </p:pic>
      <p:pic>
        <p:nvPicPr>
          <p:cNvPr id="2050" name="Picture 2" descr="You Shall Not Pass!!! | Know Your Meme">
            <a:extLst>
              <a:ext uri="{FF2B5EF4-FFF2-40B4-BE49-F238E27FC236}">
                <a16:creationId xmlns:a16="http://schemas.microsoft.com/office/drawing/2014/main" id="{E63226F2-24C2-605B-0841-E2149E7F9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67" y="3164768"/>
            <a:ext cx="2057400" cy="11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249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Limitations of File-Based Access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777B8-E0FB-0E6E-EFC9-E7AAD61C7171}"/>
              </a:ext>
            </a:extLst>
          </p:cNvPr>
          <p:cNvSpPr txBox="1"/>
          <p:nvPr/>
        </p:nvSpPr>
        <p:spPr>
          <a:xfrm>
            <a:off x="1353987" y="1447800"/>
            <a:ext cx="9331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When would a non-privilege user require more power/permissions?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24F55-A56D-1949-9A3D-AC18E2714598}"/>
              </a:ext>
            </a:extLst>
          </p:cNvPr>
          <p:cNvSpPr txBox="1"/>
          <p:nvPr/>
        </p:nvSpPr>
        <p:spPr>
          <a:xfrm>
            <a:off x="4707241" y="2057769"/>
            <a:ext cx="3466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Changing password!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AA9867-29CC-3262-8D84-F986B93F5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233" y="2682232"/>
            <a:ext cx="9753600" cy="1956517"/>
          </a:xfrm>
          <a:prstGeom prst="rect">
            <a:avLst/>
          </a:prstGeom>
        </p:spPr>
      </p:pic>
      <p:pic>
        <p:nvPicPr>
          <p:cNvPr id="2050" name="Picture 2" descr="You Shall Not Pass!!! | Know Your Meme">
            <a:extLst>
              <a:ext uri="{FF2B5EF4-FFF2-40B4-BE49-F238E27FC236}">
                <a16:creationId xmlns:a16="http://schemas.microsoft.com/office/drawing/2014/main" id="{E63226F2-24C2-605B-0841-E2149E7F9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67" y="3164768"/>
            <a:ext cx="2057400" cy="11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88563C-9D76-5CE3-F53E-63CB2F8F0218}"/>
              </a:ext>
            </a:extLst>
          </p:cNvPr>
          <p:cNvSpPr txBox="1"/>
          <p:nvPr/>
        </p:nvSpPr>
        <p:spPr>
          <a:xfrm>
            <a:off x="2286000" y="4958241"/>
            <a:ext cx="868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/passwd </a:t>
            </a:r>
            <a:r>
              <a:rPr lang="en-US" sz="2000" dirty="0"/>
              <a:t>and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/shadow </a:t>
            </a:r>
            <a:r>
              <a:rPr lang="en-US" sz="2000" dirty="0"/>
              <a:t>hold encrypted passwords for the user, in order to change our password, we will need to have access to those directories </a:t>
            </a:r>
          </a:p>
        </p:txBody>
      </p:sp>
    </p:spTree>
    <p:extLst>
      <p:ext uri="{BB962C8B-B14F-4D97-AF65-F5344CB8AC3E}">
        <p14:creationId xmlns:p14="http://schemas.microsoft.com/office/powerpoint/2010/main" val="571878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Limitations of File-Based Access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777B8-E0FB-0E6E-EFC9-E7AAD61C7171}"/>
              </a:ext>
            </a:extLst>
          </p:cNvPr>
          <p:cNvSpPr txBox="1"/>
          <p:nvPr/>
        </p:nvSpPr>
        <p:spPr>
          <a:xfrm>
            <a:off x="1353987" y="1447800"/>
            <a:ext cx="9331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When would a non-privilege user require more power/permissions?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24F55-A56D-1949-9A3D-AC18E2714598}"/>
              </a:ext>
            </a:extLst>
          </p:cNvPr>
          <p:cNvSpPr txBox="1"/>
          <p:nvPr/>
        </p:nvSpPr>
        <p:spPr>
          <a:xfrm>
            <a:off x="4707241" y="2057769"/>
            <a:ext cx="3466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Changing password!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AA9867-29CC-3262-8D84-F986B93F5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233" y="2682232"/>
            <a:ext cx="9753600" cy="1956517"/>
          </a:xfrm>
          <a:prstGeom prst="rect">
            <a:avLst/>
          </a:prstGeom>
        </p:spPr>
      </p:pic>
      <p:pic>
        <p:nvPicPr>
          <p:cNvPr id="2050" name="Picture 2" descr="You Shall Not Pass!!! | Know Your Meme">
            <a:extLst>
              <a:ext uri="{FF2B5EF4-FFF2-40B4-BE49-F238E27FC236}">
                <a16:creationId xmlns:a16="http://schemas.microsoft.com/office/drawing/2014/main" id="{E63226F2-24C2-605B-0841-E2149E7F9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67" y="3164768"/>
            <a:ext cx="2057400" cy="115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88563C-9D76-5CE3-F53E-63CB2F8F0218}"/>
              </a:ext>
            </a:extLst>
          </p:cNvPr>
          <p:cNvSpPr txBox="1"/>
          <p:nvPr/>
        </p:nvSpPr>
        <p:spPr>
          <a:xfrm>
            <a:off x="2286000" y="4958241"/>
            <a:ext cx="868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/passwd </a:t>
            </a:r>
            <a:r>
              <a:rPr lang="en-US" sz="2000" dirty="0"/>
              <a:t>and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/shadow </a:t>
            </a:r>
            <a:r>
              <a:rPr lang="en-US" sz="2000" dirty="0"/>
              <a:t>hold encrypted passwords for the user, in order to change our password, we will need to have access to those directories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C4A30B-F173-E9F9-98D3-19A5EF2ACAC3}"/>
              </a:ext>
            </a:extLst>
          </p:cNvPr>
          <p:cNvGrpSpPr/>
          <p:nvPr/>
        </p:nvGrpSpPr>
        <p:grpSpPr>
          <a:xfrm>
            <a:off x="4303021" y="3480318"/>
            <a:ext cx="1460160" cy="34560"/>
            <a:chOff x="4303021" y="3480318"/>
            <a:chExt cx="1460160" cy="3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C0EBC05-2B00-A7F4-4894-ADA1B1A16918}"/>
                    </a:ext>
                  </a:extLst>
                </p14:cNvPr>
                <p14:cNvContentPartPr/>
                <p14:nvPr/>
              </p14:nvContentPartPr>
              <p14:xfrm>
                <a:off x="4303021" y="3514518"/>
                <a:ext cx="58392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C0EBC05-2B00-A7F4-4894-ADA1B1A1691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94381" y="3505518"/>
                  <a:ext cx="601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0D43B29-FF0A-1969-8E3D-2CE7C80B178A}"/>
                    </a:ext>
                  </a:extLst>
                </p14:cNvPr>
                <p14:cNvContentPartPr/>
                <p14:nvPr/>
              </p14:nvContentPartPr>
              <p14:xfrm>
                <a:off x="5175661" y="3480318"/>
                <a:ext cx="587520" cy="9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0D43B29-FF0A-1969-8E3D-2CE7C80B178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67021" y="3471318"/>
                  <a:ext cx="605160" cy="2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21FB80E-A8EA-BD2C-D226-D0EEEB071F3A}"/>
                  </a:ext>
                </a:extLst>
              </p14:cNvPr>
              <p14:cNvContentPartPr/>
              <p14:nvPr/>
            </p14:nvContentPartPr>
            <p14:xfrm>
              <a:off x="4325701" y="4478958"/>
              <a:ext cx="549000" cy="26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21FB80E-A8EA-BD2C-D226-D0EEEB071F3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17061" y="4470318"/>
                <a:ext cx="56664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4A5F1A8-093F-3F86-F60D-ECF1DD0A7F24}"/>
                  </a:ext>
                </a:extLst>
              </p14:cNvPr>
              <p14:cNvContentPartPr/>
              <p14:nvPr/>
            </p14:nvContentPartPr>
            <p14:xfrm>
              <a:off x="2239501" y="3547278"/>
              <a:ext cx="705600" cy="60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4A5F1A8-093F-3F86-F60D-ECF1DD0A7F2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30501" y="3538278"/>
                <a:ext cx="7232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2C22FAB-BDBD-2FE9-7A85-DDF2ABD6A10C}"/>
                  </a:ext>
                </a:extLst>
              </p14:cNvPr>
              <p14:cNvContentPartPr/>
              <p14:nvPr/>
            </p14:nvContentPartPr>
            <p14:xfrm>
              <a:off x="2264701" y="4520358"/>
              <a:ext cx="586440" cy="18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2C22FAB-BDBD-2FE9-7A85-DDF2ABD6A10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56061" y="4511358"/>
                <a:ext cx="60408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E0ABFE0-AC03-637E-E395-3E46EBD6324C}"/>
              </a:ext>
            </a:extLst>
          </p:cNvPr>
          <p:cNvSpPr txBox="1"/>
          <p:nvPr/>
        </p:nvSpPr>
        <p:spPr>
          <a:xfrm>
            <a:off x="5175661" y="5800566"/>
            <a:ext cx="6481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root (aka admin) is the only person that has write permissions!</a:t>
            </a:r>
          </a:p>
        </p:txBody>
      </p:sp>
    </p:spTree>
    <p:extLst>
      <p:ext uri="{BB962C8B-B14F-4D97-AF65-F5344CB8AC3E}">
        <p14:creationId xmlns:p14="http://schemas.microsoft.com/office/powerpoint/2010/main" val="1307652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Limitations of File-Based Access Control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7FA3076-7B9C-4BFC-E329-A562BF35D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309" y="914400"/>
            <a:ext cx="5324223" cy="46188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3991B4-CB15-77D8-F90F-A7F328DE7659}"/>
              </a:ext>
            </a:extLst>
          </p:cNvPr>
          <p:cNvSpPr txBox="1"/>
          <p:nvPr/>
        </p:nvSpPr>
        <p:spPr>
          <a:xfrm>
            <a:off x="838200" y="1654189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Instead of having a user deal with sensitive actions, lets have a privileged program do it for us!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B0716A4-1109-5F68-8F21-C15143BBB0B6}"/>
                  </a:ext>
                </a:extLst>
              </p14:cNvPr>
              <p14:cNvContentPartPr/>
              <p14:nvPr/>
            </p14:nvContentPartPr>
            <p14:xfrm>
              <a:off x="5015461" y="2786958"/>
              <a:ext cx="574200" cy="5094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B0716A4-1109-5F68-8F21-C15143BBB0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06821" y="2778318"/>
                <a:ext cx="591840" cy="52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2997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B4C5B58-BFD1-33B7-F45C-95747D6EA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-17987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37C1F6-4D26-477C-0416-70D552A9814C}"/>
              </a:ext>
            </a:extLst>
          </p:cNvPr>
          <p:cNvSpPr txBox="1"/>
          <p:nvPr/>
        </p:nvSpPr>
        <p:spPr>
          <a:xfrm>
            <a:off x="6212576" y="304800"/>
            <a:ext cx="54056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/</a:t>
            </a:r>
            <a:r>
              <a:rPr lang="en-US" sz="2400" b="1" dirty="0" err="1"/>
              <a:t>etc</a:t>
            </a:r>
            <a:r>
              <a:rPr lang="en-US" sz="2400" b="1" dirty="0"/>
              <a:t> </a:t>
            </a:r>
            <a:r>
              <a:rPr lang="en-US" dirty="0"/>
              <a:t>– configuration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/passwd </a:t>
            </a:r>
            <a:r>
              <a:rPr lang="en-US" dirty="0">
                <a:sym typeface="Wingdings" panose="05000000000000000000" pitchFamily="2" charset="2"/>
              </a:rPr>
              <a:t> User account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/</a:t>
            </a:r>
            <a:r>
              <a:rPr lang="en-US" dirty="0" err="1">
                <a:sym typeface="Wingdings" panose="05000000000000000000" pitchFamily="2" charset="2"/>
              </a:rPr>
              <a:t>etc</a:t>
            </a:r>
            <a:r>
              <a:rPr lang="en-US" dirty="0">
                <a:sym typeface="Wingdings" panose="05000000000000000000" pitchFamily="2" charset="2"/>
              </a:rPr>
              <a:t>/shadow  Hashed Passwords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/</a:t>
            </a:r>
            <a:r>
              <a:rPr lang="en-US" dirty="0" err="1">
                <a:sym typeface="Wingdings" panose="05000000000000000000" pitchFamily="2" charset="2"/>
              </a:rPr>
              <a:t>etc</a:t>
            </a:r>
            <a:r>
              <a:rPr lang="en-US" dirty="0">
                <a:sym typeface="Wingdings" panose="05000000000000000000" pitchFamily="2" charset="2"/>
              </a:rPr>
              <a:t>/hosts  IP Addresses to Hostname Configs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/</a:t>
            </a:r>
            <a:r>
              <a:rPr lang="en-US" dirty="0" err="1">
                <a:sym typeface="Wingdings" panose="05000000000000000000" pitchFamily="2" charset="2"/>
              </a:rPr>
              <a:t>etc</a:t>
            </a:r>
            <a:r>
              <a:rPr lang="en-US" dirty="0">
                <a:sym typeface="Wingdings" panose="05000000000000000000" pitchFamily="2" charset="2"/>
              </a:rPr>
              <a:t>/</a:t>
            </a:r>
            <a:r>
              <a:rPr lang="en-US" dirty="0" err="1">
                <a:sym typeface="Wingdings" panose="05000000000000000000" pitchFamily="2" charset="2"/>
              </a:rPr>
              <a:t>resolv.conf</a:t>
            </a:r>
            <a:r>
              <a:rPr lang="en-US" dirty="0">
                <a:sym typeface="Wingdings" panose="05000000000000000000" pitchFamily="2" charset="2"/>
              </a:rPr>
              <a:t>  Configuration for DNS server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5CE76-D27B-4EF8-D08E-F9AAA4011594}"/>
              </a:ext>
            </a:extLst>
          </p:cNvPr>
          <p:cNvSpPr/>
          <p:nvPr/>
        </p:nvSpPr>
        <p:spPr>
          <a:xfrm>
            <a:off x="1752600" y="616971"/>
            <a:ext cx="990600" cy="386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946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Types of Privileged Programs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3991B4-CB15-77D8-F90F-A7F328DE7659}"/>
              </a:ext>
            </a:extLst>
          </p:cNvPr>
          <p:cNvSpPr txBox="1"/>
          <p:nvPr/>
        </p:nvSpPr>
        <p:spPr>
          <a:xfrm>
            <a:off x="762000" y="1698029"/>
            <a:ext cx="723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Daemons</a:t>
            </a:r>
          </a:p>
          <a:p>
            <a:pPr marL="342900" lvl="2" indent="-342900">
              <a:buFont typeface="Wingdings" panose="05000000000000000000" pitchFamily="2" charset="2"/>
              <a:buChar char="Ø"/>
            </a:pPr>
            <a:r>
              <a:rPr lang="en-US" sz="2400" dirty="0"/>
              <a:t>Computer program that runs in the background</a:t>
            </a:r>
          </a:p>
          <a:p>
            <a:pPr marL="342900" lvl="2" indent="-342900">
              <a:buFont typeface="Wingdings" panose="05000000000000000000" pitchFamily="2" charset="2"/>
              <a:buChar char="Ø"/>
            </a:pPr>
            <a:r>
              <a:rPr lang="en-US" sz="2400" dirty="0"/>
              <a:t>Needs to run as root or other privileged users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93BBBD-4750-E06A-CB31-770ED9DA81BF}"/>
              </a:ext>
            </a:extLst>
          </p:cNvPr>
          <p:cNvSpPr txBox="1"/>
          <p:nvPr/>
        </p:nvSpPr>
        <p:spPr>
          <a:xfrm>
            <a:off x="762000" y="3934475"/>
            <a:ext cx="723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Set-UID Programs</a:t>
            </a:r>
          </a:p>
          <a:p>
            <a:pPr marL="342900" lvl="2" indent="-342900">
              <a:buFont typeface="Wingdings" panose="05000000000000000000" pitchFamily="2" charset="2"/>
              <a:buChar char="Ø"/>
            </a:pPr>
            <a:r>
              <a:rPr lang="en-US" sz="2400" dirty="0"/>
              <a:t>Widely used in UNIX systems</a:t>
            </a:r>
          </a:p>
          <a:p>
            <a:pPr marL="342900" lvl="2" indent="-342900">
              <a:buFont typeface="Wingdings" panose="05000000000000000000" pitchFamily="2" charset="2"/>
              <a:buChar char="Ø"/>
            </a:pPr>
            <a:r>
              <a:rPr lang="en-US" sz="2400" dirty="0"/>
              <a:t>A normal program… but marked with a special bit</a:t>
            </a:r>
          </a:p>
        </p:txBody>
      </p:sp>
    </p:spTree>
    <p:extLst>
      <p:ext uri="{BB962C8B-B14F-4D97-AF65-F5344CB8AC3E}">
        <p14:creationId xmlns:p14="http://schemas.microsoft.com/office/powerpoint/2010/main" val="2881320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 dirty="0"/>
          </a:p>
        </p:txBody>
      </p:sp>
      <p:pic>
        <p:nvPicPr>
          <p:cNvPr id="3074" name="Picture 2" descr="Superman robots - Pre-Crisis DC Comics - Item Profile | Superman art,  Superman comic, Superman characters">
            <a:extLst>
              <a:ext uri="{FF2B5EF4-FFF2-40B4-BE49-F238E27FC236}">
                <a16:creationId xmlns:a16="http://schemas.microsoft.com/office/drawing/2014/main" id="{1E8CE122-4C0D-2511-AB9B-CB06723A9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249" y="76200"/>
            <a:ext cx="2674849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48094D-1733-D514-DA61-809C765A82FF}"/>
              </a:ext>
            </a:extLst>
          </p:cNvPr>
          <p:cNvSpPr txBox="1"/>
          <p:nvPr/>
        </p:nvSpPr>
        <p:spPr>
          <a:xfrm>
            <a:off x="914400" y="1371600"/>
            <a:ext cx="8458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Superman got tired of saving the city every day</a:t>
            </a:r>
          </a:p>
          <a:p>
            <a:endParaRPr lang="en-US" sz="2400" dirty="0"/>
          </a:p>
          <a:p>
            <a:r>
              <a:rPr lang="en-US" sz="2400" dirty="0"/>
              <a:t>So, he decided to create a “super suit” that would give normal people his powers</a:t>
            </a:r>
          </a:p>
          <a:p>
            <a:endParaRPr lang="en-US" sz="2400" dirty="0"/>
          </a:p>
          <a:p>
            <a:r>
              <a:rPr lang="en-US" sz="2400" b="1" dirty="0"/>
              <a:t>Problem: </a:t>
            </a:r>
            <a:r>
              <a:rPr lang="en-US" sz="2400" dirty="0"/>
              <a:t>Not all super people are good………</a:t>
            </a:r>
            <a:endParaRPr lang="en-US" sz="2400" b="1" dirty="0"/>
          </a:p>
        </p:txBody>
      </p:sp>
      <p:pic>
        <p:nvPicPr>
          <p:cNvPr id="3076" name="Picture 4" descr="Adult Superman Costume - Walmart.com">
            <a:extLst>
              <a:ext uri="{FF2B5EF4-FFF2-40B4-BE49-F238E27FC236}">
                <a16:creationId xmlns:a16="http://schemas.microsoft.com/office/drawing/2014/main" id="{491B0AD0-B4F5-8186-85E1-0D55713AF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6" r="24498"/>
          <a:stretch/>
        </p:blipFill>
        <p:spPr bwMode="auto">
          <a:xfrm>
            <a:off x="8077200" y="2756467"/>
            <a:ext cx="1849125" cy="354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89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 dirty="0"/>
          </a:p>
        </p:txBody>
      </p:sp>
      <p:pic>
        <p:nvPicPr>
          <p:cNvPr id="3074" name="Picture 2" descr="Superman robots - Pre-Crisis DC Comics - Item Profile | Superman art,  Superman comic, Superman characters">
            <a:extLst>
              <a:ext uri="{FF2B5EF4-FFF2-40B4-BE49-F238E27FC236}">
                <a16:creationId xmlns:a16="http://schemas.microsoft.com/office/drawing/2014/main" id="{1E8CE122-4C0D-2511-AB9B-CB06723A9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249" y="76200"/>
            <a:ext cx="2674849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48094D-1733-D514-DA61-809C765A82FF}"/>
              </a:ext>
            </a:extLst>
          </p:cNvPr>
          <p:cNvSpPr txBox="1"/>
          <p:nvPr/>
        </p:nvSpPr>
        <p:spPr>
          <a:xfrm>
            <a:off x="914400" y="1371600"/>
            <a:ext cx="8458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Superman got tired of saving the city every day</a:t>
            </a:r>
          </a:p>
          <a:p>
            <a:endParaRPr lang="en-US" sz="2400" dirty="0"/>
          </a:p>
          <a:p>
            <a:r>
              <a:rPr lang="en-US" sz="2400" dirty="0"/>
              <a:t>So, he decided to create a “super suit” that would give normal people his powers</a:t>
            </a:r>
          </a:p>
          <a:p>
            <a:endParaRPr lang="en-US" sz="2400" dirty="0"/>
          </a:p>
          <a:p>
            <a:r>
              <a:rPr lang="en-US" sz="2400" b="1" dirty="0"/>
              <a:t>Problem: </a:t>
            </a:r>
            <a:r>
              <a:rPr lang="en-US" sz="2400" dirty="0"/>
              <a:t>Not all super people are good………</a:t>
            </a:r>
            <a:endParaRPr lang="en-US" sz="2400" b="1" dirty="0"/>
          </a:p>
        </p:txBody>
      </p:sp>
      <p:pic>
        <p:nvPicPr>
          <p:cNvPr id="3076" name="Picture 4" descr="Adult Superman Costume - Walmart.com">
            <a:extLst>
              <a:ext uri="{FF2B5EF4-FFF2-40B4-BE49-F238E27FC236}">
                <a16:creationId xmlns:a16="http://schemas.microsoft.com/office/drawing/2014/main" id="{491B0AD0-B4F5-8186-85E1-0D55713AF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6" r="24498"/>
          <a:stretch/>
        </p:blipFill>
        <p:spPr bwMode="auto">
          <a:xfrm>
            <a:off x="8077200" y="2756467"/>
            <a:ext cx="1849125" cy="354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762191-1933-FD72-AE46-C130230E61EE}"/>
              </a:ext>
            </a:extLst>
          </p:cNvPr>
          <p:cNvSpPr/>
          <p:nvPr/>
        </p:nvSpPr>
        <p:spPr>
          <a:xfrm>
            <a:off x="838200" y="3722948"/>
            <a:ext cx="47243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Super suit 2.0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E1B9F-6BB7-008D-AD14-5B41318B0778}"/>
              </a:ext>
            </a:extLst>
          </p:cNvPr>
          <p:cNvSpPr txBox="1"/>
          <p:nvPr/>
        </p:nvSpPr>
        <p:spPr>
          <a:xfrm>
            <a:off x="1050633" y="4793902"/>
            <a:ext cx="800251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Super suit with a dope computer</a:t>
            </a:r>
          </a:p>
          <a:p>
            <a:r>
              <a:rPr lang="en-US" sz="2800" dirty="0"/>
              <a:t>Programmed to perform a specific task</a:t>
            </a:r>
          </a:p>
          <a:p>
            <a:r>
              <a:rPr lang="en-US" sz="2800" dirty="0"/>
              <a:t>No way to deviate from the pre-programmed task</a:t>
            </a:r>
          </a:p>
        </p:txBody>
      </p:sp>
    </p:spTree>
    <p:extLst>
      <p:ext uri="{BB962C8B-B14F-4D97-AF65-F5344CB8AC3E}">
        <p14:creationId xmlns:p14="http://schemas.microsoft.com/office/powerpoint/2010/main" val="4519467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D8936D-8D39-E117-9D40-3588B5B0D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724400"/>
            <a:ext cx="1426016" cy="152400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B3C4C2A-27C4-9DCD-53DF-69A376A86F52}"/>
              </a:ext>
            </a:extLst>
          </p:cNvPr>
          <p:cNvSpPr/>
          <p:nvPr/>
        </p:nvSpPr>
        <p:spPr>
          <a:xfrm rot="8962007">
            <a:off x="6169544" y="4556136"/>
            <a:ext cx="1371600" cy="386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65AE8C-C19F-A755-718A-BE2163EE1E1A}"/>
              </a:ext>
            </a:extLst>
          </p:cNvPr>
          <p:cNvSpPr txBox="1"/>
          <p:nvPr/>
        </p:nvSpPr>
        <p:spPr>
          <a:xfrm>
            <a:off x="7467600" y="4063923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 suit 2.0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800D6C-C965-2EBE-9D7D-46EADDF285AA}"/>
              </a:ext>
            </a:extLst>
          </p:cNvPr>
          <p:cNvSpPr txBox="1"/>
          <p:nvPr/>
        </p:nvSpPr>
        <p:spPr>
          <a:xfrm>
            <a:off x="7162800" y="4833327"/>
            <a:ext cx="5068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People can hop in, and do the specific task to stop bowser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/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/>
              <a:t>Turn left and move forward</a:t>
            </a:r>
          </a:p>
          <a:p>
            <a:pPr marL="342900" indent="-342900">
              <a:buAutoNum type="arabicPeriod"/>
            </a:pPr>
            <a:r>
              <a:rPr lang="en-US" sz="2800" dirty="0"/>
              <a:t>Punch</a:t>
            </a:r>
          </a:p>
        </p:txBody>
      </p:sp>
    </p:spTree>
    <p:extLst>
      <p:ext uri="{BB962C8B-B14F-4D97-AF65-F5344CB8AC3E}">
        <p14:creationId xmlns:p14="http://schemas.microsoft.com/office/powerpoint/2010/main" val="35579804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D8936D-8D39-E117-9D40-3588B5B0D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986" y="1493520"/>
            <a:ext cx="1426016" cy="1524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/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/>
              <a:t>Turn left and move forward</a:t>
            </a:r>
          </a:p>
          <a:p>
            <a:pPr marL="342900" indent="-342900">
              <a:buAutoNum type="arabicPeriod"/>
            </a:pPr>
            <a:r>
              <a:rPr lang="en-US" sz="2800" dirty="0"/>
              <a:t>Punch</a:t>
            </a:r>
          </a:p>
        </p:txBody>
      </p:sp>
    </p:spTree>
    <p:extLst>
      <p:ext uri="{BB962C8B-B14F-4D97-AF65-F5344CB8AC3E}">
        <p14:creationId xmlns:p14="http://schemas.microsoft.com/office/powerpoint/2010/main" val="22965858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/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/>
              <a:t>Turn left and move forward</a:t>
            </a:r>
          </a:p>
          <a:p>
            <a:pPr marL="342900" indent="-342900">
              <a:buAutoNum type="arabicPeriod"/>
            </a:pPr>
            <a:r>
              <a:rPr lang="en-US" sz="2800" dirty="0"/>
              <a:t>Punch</a:t>
            </a:r>
          </a:p>
        </p:txBody>
      </p:sp>
      <p:pic>
        <p:nvPicPr>
          <p:cNvPr id="6146" name="Picture 2" descr="LEGO 71026 Superman DC Minifigure - Brick Land">
            <a:extLst>
              <a:ext uri="{FF2B5EF4-FFF2-40B4-BE49-F238E27FC236}">
                <a16:creationId xmlns:a16="http://schemas.microsoft.com/office/drawing/2014/main" id="{F2DBD90E-A7CC-6E19-337A-EC44AB827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57800" y="1058730"/>
            <a:ext cx="1219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766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/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/>
              <a:t>Turn left and move forward</a:t>
            </a:r>
          </a:p>
          <a:p>
            <a:pPr marL="342900" indent="-342900">
              <a:buAutoNum type="arabicPeriod"/>
            </a:pPr>
            <a:r>
              <a:rPr lang="en-US" sz="2800" dirty="0"/>
              <a:t>Punch</a:t>
            </a:r>
          </a:p>
        </p:txBody>
      </p:sp>
      <p:pic>
        <p:nvPicPr>
          <p:cNvPr id="6146" name="Picture 2" descr="LEGO 71026 Superman DC Minifigure - Brick Land">
            <a:extLst>
              <a:ext uri="{FF2B5EF4-FFF2-40B4-BE49-F238E27FC236}">
                <a16:creationId xmlns:a16="http://schemas.microsoft.com/office/drawing/2014/main" id="{F2DBD90E-A7CC-6E19-337A-EC44AB827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54485" y="1062591"/>
            <a:ext cx="1219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852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/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/>
              <a:t>Turn left and move forward</a:t>
            </a:r>
          </a:p>
          <a:p>
            <a:pPr marL="342900" indent="-342900">
              <a:buAutoNum type="arabicPeriod"/>
            </a:pPr>
            <a:r>
              <a:rPr lang="en-US" sz="2800" dirty="0"/>
              <a:t>Punch</a:t>
            </a:r>
          </a:p>
        </p:txBody>
      </p:sp>
      <p:pic>
        <p:nvPicPr>
          <p:cNvPr id="6146" name="Picture 2" descr="LEGO 71026 Superman DC Minifigure - Brick Land">
            <a:extLst>
              <a:ext uri="{FF2B5EF4-FFF2-40B4-BE49-F238E27FC236}">
                <a16:creationId xmlns:a16="http://schemas.microsoft.com/office/drawing/2014/main" id="{F2DBD90E-A7CC-6E19-337A-EC44AB827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54485" y="1062591"/>
            <a:ext cx="1219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lassic Falcon Punch | Super Smash Brothers | Know Your Meme">
            <a:extLst>
              <a:ext uri="{FF2B5EF4-FFF2-40B4-BE49-F238E27FC236}">
                <a16:creationId xmlns:a16="http://schemas.microsoft.com/office/drawing/2014/main" id="{255AA406-853D-067F-87DE-1D58747A6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639" y="1502641"/>
            <a:ext cx="2255766" cy="102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0845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/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/>
              <a:t>Turn left and move forward</a:t>
            </a:r>
          </a:p>
          <a:p>
            <a:pPr marL="342900" indent="-342900">
              <a:buAutoNum type="arabicPeriod"/>
            </a:pPr>
            <a:r>
              <a:rPr lang="en-US" sz="2800" dirty="0"/>
              <a:t>Punch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EA7E41-8D58-B823-AB81-71E23925A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746" y="4612386"/>
            <a:ext cx="1426016" cy="152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E7FE14-5328-0CB3-8FAF-8ED7DC627E87}"/>
              </a:ext>
            </a:extLst>
          </p:cNvPr>
          <p:cNvSpPr txBox="1"/>
          <p:nvPr/>
        </p:nvSpPr>
        <p:spPr>
          <a:xfrm>
            <a:off x="7086600" y="3704445"/>
            <a:ext cx="381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works great! People can only do the predetermined task and don’t have control!</a:t>
            </a:r>
          </a:p>
        </p:txBody>
      </p:sp>
    </p:spTree>
    <p:extLst>
      <p:ext uri="{BB962C8B-B14F-4D97-AF65-F5344CB8AC3E}">
        <p14:creationId xmlns:p14="http://schemas.microsoft.com/office/powerpoint/2010/main" val="4385999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/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/>
              <a:t>Turn left and move forward</a:t>
            </a:r>
          </a:p>
          <a:p>
            <a:pPr marL="342900" indent="-342900">
              <a:buAutoNum type="arabicPeriod"/>
            </a:pPr>
            <a:r>
              <a:rPr lang="en-US" sz="2800" dirty="0"/>
              <a:t>Punch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EA7E41-8D58-B823-AB81-71E23925A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746" y="4612386"/>
            <a:ext cx="1426016" cy="152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E7FE14-5328-0CB3-8FAF-8ED7DC627E87}"/>
              </a:ext>
            </a:extLst>
          </p:cNvPr>
          <p:cNvSpPr txBox="1"/>
          <p:nvPr/>
        </p:nvSpPr>
        <p:spPr>
          <a:xfrm>
            <a:off x="7086600" y="3704445"/>
            <a:ext cx="381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works great! People can only do the predetermined task and don’t have control!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92C691-8654-8067-AF15-291A31904415}"/>
              </a:ext>
            </a:extLst>
          </p:cNvPr>
          <p:cNvSpPr txBox="1"/>
          <p:nvPr/>
        </p:nvSpPr>
        <p:spPr>
          <a:xfrm>
            <a:off x="7924800" y="5473158"/>
            <a:ext cx="2321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Exploitable?</a:t>
            </a:r>
          </a:p>
        </p:txBody>
      </p:sp>
    </p:spTree>
    <p:extLst>
      <p:ext uri="{BB962C8B-B14F-4D97-AF65-F5344CB8AC3E}">
        <p14:creationId xmlns:p14="http://schemas.microsoft.com/office/powerpoint/2010/main" val="873651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B4C5B58-BFD1-33B7-F45C-95747D6EA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-17987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37C1F6-4D26-477C-0416-70D552A9814C}"/>
              </a:ext>
            </a:extLst>
          </p:cNvPr>
          <p:cNvSpPr txBox="1"/>
          <p:nvPr/>
        </p:nvSpPr>
        <p:spPr>
          <a:xfrm>
            <a:off x="6212576" y="304800"/>
            <a:ext cx="54056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/</a:t>
            </a:r>
            <a:r>
              <a:rPr lang="en-US" sz="2400" b="1" dirty="0" err="1"/>
              <a:t>etc</a:t>
            </a:r>
            <a:r>
              <a:rPr lang="en-US" sz="2400" b="1" dirty="0"/>
              <a:t> </a:t>
            </a:r>
            <a:r>
              <a:rPr lang="en-US" dirty="0"/>
              <a:t>– configuration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/passwd </a:t>
            </a:r>
            <a:r>
              <a:rPr lang="en-US" dirty="0">
                <a:sym typeface="Wingdings" panose="05000000000000000000" pitchFamily="2" charset="2"/>
              </a:rPr>
              <a:t> User account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/</a:t>
            </a:r>
            <a:r>
              <a:rPr lang="en-US" dirty="0" err="1">
                <a:sym typeface="Wingdings" panose="05000000000000000000" pitchFamily="2" charset="2"/>
              </a:rPr>
              <a:t>etc</a:t>
            </a:r>
            <a:r>
              <a:rPr lang="en-US" dirty="0">
                <a:sym typeface="Wingdings" panose="05000000000000000000" pitchFamily="2" charset="2"/>
              </a:rPr>
              <a:t>/shadow  Hashed Passwords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/</a:t>
            </a:r>
            <a:r>
              <a:rPr lang="en-US" dirty="0" err="1">
                <a:sym typeface="Wingdings" panose="05000000000000000000" pitchFamily="2" charset="2"/>
              </a:rPr>
              <a:t>etc</a:t>
            </a:r>
            <a:r>
              <a:rPr lang="en-US" dirty="0">
                <a:sym typeface="Wingdings" panose="05000000000000000000" pitchFamily="2" charset="2"/>
              </a:rPr>
              <a:t>/hosts  IP Addresses to Hostname Configs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/</a:t>
            </a:r>
            <a:r>
              <a:rPr lang="en-US" dirty="0" err="1">
                <a:sym typeface="Wingdings" panose="05000000000000000000" pitchFamily="2" charset="2"/>
              </a:rPr>
              <a:t>etc</a:t>
            </a:r>
            <a:r>
              <a:rPr lang="en-US" dirty="0">
                <a:sym typeface="Wingdings" panose="05000000000000000000" pitchFamily="2" charset="2"/>
              </a:rPr>
              <a:t>/</a:t>
            </a:r>
            <a:r>
              <a:rPr lang="en-US" dirty="0" err="1">
                <a:sym typeface="Wingdings" panose="05000000000000000000" pitchFamily="2" charset="2"/>
              </a:rPr>
              <a:t>resolv.conf</a:t>
            </a:r>
            <a:r>
              <a:rPr lang="en-US" dirty="0">
                <a:sym typeface="Wingdings" panose="05000000000000000000" pitchFamily="2" charset="2"/>
              </a:rPr>
              <a:t>  Configuration for DNS server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5CE76-D27B-4EF8-D08E-F9AAA4011594}"/>
              </a:ext>
            </a:extLst>
          </p:cNvPr>
          <p:cNvSpPr/>
          <p:nvPr/>
        </p:nvSpPr>
        <p:spPr>
          <a:xfrm>
            <a:off x="1752600" y="914400"/>
            <a:ext cx="990600" cy="386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CB4003-180B-8FF6-4A8A-42295F612EBC}"/>
              </a:ext>
            </a:extLst>
          </p:cNvPr>
          <p:cNvSpPr txBox="1"/>
          <p:nvPr/>
        </p:nvSpPr>
        <p:spPr>
          <a:xfrm>
            <a:off x="6172200" y="1902434"/>
            <a:ext cx="44823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/home </a:t>
            </a:r>
            <a:r>
              <a:rPr lang="en-US" dirty="0"/>
              <a:t>– Home directory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/home/csci-476  CSCI 476 code 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3203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/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/>
              <a:t>Turn left and move forward</a:t>
            </a:r>
          </a:p>
          <a:p>
            <a:pPr marL="342900" indent="-342900">
              <a:buAutoNum type="arabicPeriod"/>
            </a:pPr>
            <a:r>
              <a:rPr lang="en-US" sz="2800" dirty="0"/>
              <a:t>Punch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E7FE14-5328-0CB3-8FAF-8ED7DC627E87}"/>
              </a:ext>
            </a:extLst>
          </p:cNvPr>
          <p:cNvSpPr txBox="1"/>
          <p:nvPr/>
        </p:nvSpPr>
        <p:spPr>
          <a:xfrm>
            <a:off x="7186569" y="4734872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I decide to flip the suit around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861A5C-3A70-31C8-33E8-90EDD5A59FC5}"/>
              </a:ext>
            </a:extLst>
          </p:cNvPr>
          <p:cNvSpPr txBox="1"/>
          <p:nvPr/>
        </p:nvSpPr>
        <p:spPr>
          <a:xfrm>
            <a:off x="7239000" y="3856845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Suppose I come along, and I see the power suit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0B60BF-B885-10D3-DBCB-CC4AE76A8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600" y="4343400"/>
            <a:ext cx="1468264" cy="15557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E33C0E-E478-49FB-C8C9-47CD8192DC89}"/>
              </a:ext>
            </a:extLst>
          </p:cNvPr>
          <p:cNvSpPr txBox="1"/>
          <p:nvPr/>
        </p:nvSpPr>
        <p:spPr>
          <a:xfrm>
            <a:off x="7315200" y="5791200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what happens???</a:t>
            </a:r>
          </a:p>
        </p:txBody>
      </p:sp>
    </p:spTree>
    <p:extLst>
      <p:ext uri="{BB962C8B-B14F-4D97-AF65-F5344CB8AC3E}">
        <p14:creationId xmlns:p14="http://schemas.microsoft.com/office/powerpoint/2010/main" val="664433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/>
              <a:t>Turn left and move forward</a:t>
            </a:r>
          </a:p>
          <a:p>
            <a:pPr marL="342900" indent="-342900">
              <a:buAutoNum type="arabicPeriod"/>
            </a:pPr>
            <a:r>
              <a:rPr lang="en-US" sz="2800" dirty="0"/>
              <a:t>Punch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E7FE14-5328-0CB3-8FAF-8ED7DC627E87}"/>
              </a:ext>
            </a:extLst>
          </p:cNvPr>
          <p:cNvSpPr txBox="1"/>
          <p:nvPr/>
        </p:nvSpPr>
        <p:spPr>
          <a:xfrm>
            <a:off x="7186569" y="4734872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I decide to flip the suit around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861A5C-3A70-31C8-33E8-90EDD5A59FC5}"/>
              </a:ext>
            </a:extLst>
          </p:cNvPr>
          <p:cNvSpPr txBox="1"/>
          <p:nvPr/>
        </p:nvSpPr>
        <p:spPr>
          <a:xfrm>
            <a:off x="7239000" y="3856845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Suppose I come along, and I see the power suit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0B60BF-B885-10D3-DBCB-CC4AE76A8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600" y="1461732"/>
            <a:ext cx="1468264" cy="15557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E33C0E-E478-49FB-C8C9-47CD8192DC89}"/>
              </a:ext>
            </a:extLst>
          </p:cNvPr>
          <p:cNvSpPr txBox="1"/>
          <p:nvPr/>
        </p:nvSpPr>
        <p:spPr>
          <a:xfrm>
            <a:off x="7315200" y="5791200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what happens???</a:t>
            </a:r>
          </a:p>
        </p:txBody>
      </p:sp>
    </p:spTree>
    <p:extLst>
      <p:ext uri="{BB962C8B-B14F-4D97-AF65-F5344CB8AC3E}">
        <p14:creationId xmlns:p14="http://schemas.microsoft.com/office/powerpoint/2010/main" val="34559334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Turn left </a:t>
            </a:r>
            <a:r>
              <a:rPr lang="en-US" sz="2800" dirty="0"/>
              <a:t>and move forward</a:t>
            </a:r>
          </a:p>
          <a:p>
            <a:pPr marL="342900" indent="-342900">
              <a:buAutoNum type="arabicPeriod"/>
            </a:pPr>
            <a:r>
              <a:rPr lang="en-US" sz="2800" dirty="0"/>
              <a:t>Punch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E7FE14-5328-0CB3-8FAF-8ED7DC627E87}"/>
              </a:ext>
            </a:extLst>
          </p:cNvPr>
          <p:cNvSpPr txBox="1"/>
          <p:nvPr/>
        </p:nvSpPr>
        <p:spPr>
          <a:xfrm>
            <a:off x="7186569" y="4734872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I decide to flip the suit around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861A5C-3A70-31C8-33E8-90EDD5A59FC5}"/>
              </a:ext>
            </a:extLst>
          </p:cNvPr>
          <p:cNvSpPr txBox="1"/>
          <p:nvPr/>
        </p:nvSpPr>
        <p:spPr>
          <a:xfrm>
            <a:off x="7239000" y="3856845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Suppose I come along, and I see the power suit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E33C0E-E478-49FB-C8C9-47CD8192DC89}"/>
              </a:ext>
            </a:extLst>
          </p:cNvPr>
          <p:cNvSpPr txBox="1"/>
          <p:nvPr/>
        </p:nvSpPr>
        <p:spPr>
          <a:xfrm>
            <a:off x="7315200" y="5791200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what happens???</a:t>
            </a:r>
          </a:p>
        </p:txBody>
      </p:sp>
      <p:pic>
        <p:nvPicPr>
          <p:cNvPr id="2" name="Picture 2" descr="LEGO 71026 Superman DC Minifigure - Brick Land">
            <a:extLst>
              <a:ext uri="{FF2B5EF4-FFF2-40B4-BE49-F238E27FC236}">
                <a16:creationId xmlns:a16="http://schemas.microsoft.com/office/drawing/2014/main" id="{2DABA901-BF91-8A44-D246-007084602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357" y="1188720"/>
            <a:ext cx="1219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9137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Turn left and move forward</a:t>
            </a:r>
          </a:p>
          <a:p>
            <a:pPr marL="342900" indent="-342900">
              <a:buAutoNum type="arabicPeriod"/>
            </a:pPr>
            <a:r>
              <a:rPr lang="en-US" sz="2800" dirty="0"/>
              <a:t>Punch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E7FE14-5328-0CB3-8FAF-8ED7DC627E87}"/>
              </a:ext>
            </a:extLst>
          </p:cNvPr>
          <p:cNvSpPr txBox="1"/>
          <p:nvPr/>
        </p:nvSpPr>
        <p:spPr>
          <a:xfrm>
            <a:off x="7186569" y="4734872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I decide to flip the suit around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861A5C-3A70-31C8-33E8-90EDD5A59FC5}"/>
              </a:ext>
            </a:extLst>
          </p:cNvPr>
          <p:cNvSpPr txBox="1"/>
          <p:nvPr/>
        </p:nvSpPr>
        <p:spPr>
          <a:xfrm>
            <a:off x="7239000" y="3856845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Suppose I come along, and I see the power suit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E33C0E-E478-49FB-C8C9-47CD8192DC89}"/>
              </a:ext>
            </a:extLst>
          </p:cNvPr>
          <p:cNvSpPr txBox="1"/>
          <p:nvPr/>
        </p:nvSpPr>
        <p:spPr>
          <a:xfrm>
            <a:off x="7315200" y="5791200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what happens???</a:t>
            </a:r>
          </a:p>
        </p:txBody>
      </p:sp>
      <p:pic>
        <p:nvPicPr>
          <p:cNvPr id="2" name="Picture 2" descr="LEGO 71026 Superman DC Minifigure - Brick Land">
            <a:extLst>
              <a:ext uri="{FF2B5EF4-FFF2-40B4-BE49-F238E27FC236}">
                <a16:creationId xmlns:a16="http://schemas.microsoft.com/office/drawing/2014/main" id="{2DABA901-BF91-8A44-D246-007084602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119281"/>
            <a:ext cx="1219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5205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Turn left and move forward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Punch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E7FE14-5328-0CB3-8FAF-8ED7DC627E87}"/>
              </a:ext>
            </a:extLst>
          </p:cNvPr>
          <p:cNvSpPr txBox="1"/>
          <p:nvPr/>
        </p:nvSpPr>
        <p:spPr>
          <a:xfrm>
            <a:off x="7186569" y="4734872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I decide to flip the suit around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861A5C-3A70-31C8-33E8-90EDD5A59FC5}"/>
              </a:ext>
            </a:extLst>
          </p:cNvPr>
          <p:cNvSpPr txBox="1"/>
          <p:nvPr/>
        </p:nvSpPr>
        <p:spPr>
          <a:xfrm>
            <a:off x="7239000" y="3856845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Suppose I come along, and I see the power suit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E33C0E-E478-49FB-C8C9-47CD8192DC89}"/>
              </a:ext>
            </a:extLst>
          </p:cNvPr>
          <p:cNvSpPr txBox="1"/>
          <p:nvPr/>
        </p:nvSpPr>
        <p:spPr>
          <a:xfrm>
            <a:off x="7315200" y="5791200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what happens???</a:t>
            </a:r>
          </a:p>
        </p:txBody>
      </p:sp>
      <p:pic>
        <p:nvPicPr>
          <p:cNvPr id="2" name="Picture 2" descr="LEGO 71026 Superman DC Minifigure - Brick Land">
            <a:extLst>
              <a:ext uri="{FF2B5EF4-FFF2-40B4-BE49-F238E27FC236}">
                <a16:creationId xmlns:a16="http://schemas.microsoft.com/office/drawing/2014/main" id="{2DABA901-BF91-8A44-D246-007084602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109960"/>
            <a:ext cx="1219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lassic Falcon Punch | Super Smash Brothers | Know Your Meme">
            <a:extLst>
              <a:ext uri="{FF2B5EF4-FFF2-40B4-BE49-F238E27FC236}">
                <a16:creationId xmlns:a16="http://schemas.microsoft.com/office/drawing/2014/main" id="{65956899-F0E1-8828-FBFE-FB1D6CDCD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86599" y="1476720"/>
            <a:ext cx="1777935" cy="81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356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The superman story</a:t>
            </a:r>
          </a:p>
        </p:txBody>
      </p:sp>
      <p:pic>
        <p:nvPicPr>
          <p:cNvPr id="5122" name="Picture 2" descr="Amazon.com: Super Mario 400204 Nintendo Bowser's Castle Super Mario Deluxe Bowser's  Castle Playset with 2.5&quot; Exclusive Articulated Bowser Action Figure,  Interactive Play Set with Authentic In-Game Sounds : Toys &amp; Games">
            <a:extLst>
              <a:ext uri="{FF2B5EF4-FFF2-40B4-BE49-F238E27FC236}">
                <a16:creationId xmlns:a16="http://schemas.microsoft.com/office/drawing/2014/main" id="{48C128DC-DE27-147C-8FE9-7AC15372E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247" y="990600"/>
            <a:ext cx="1980053" cy="177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y do we need banks and branches? - Chris Skinner's blog">
            <a:extLst>
              <a:ext uri="{FF2B5EF4-FFF2-40B4-BE49-F238E27FC236}">
                <a16:creationId xmlns:a16="http://schemas.microsoft.com/office/drawing/2014/main" id="{353D8B0B-226B-DC12-E6FA-728D3FA1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914400"/>
            <a:ext cx="280416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4B91B0-3CA4-9730-8ADD-BF6F2553E87C}"/>
              </a:ext>
            </a:extLst>
          </p:cNvPr>
          <p:cNvSpPr txBox="1"/>
          <p:nvPr/>
        </p:nvSpPr>
        <p:spPr>
          <a:xfrm>
            <a:off x="138189" y="3704445"/>
            <a:ext cx="48301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Task: Stop Bowser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Fly North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Turn left and move forward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Punch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E7FE14-5328-0CB3-8FAF-8ED7DC627E87}"/>
              </a:ext>
            </a:extLst>
          </p:cNvPr>
          <p:cNvSpPr txBox="1"/>
          <p:nvPr/>
        </p:nvSpPr>
        <p:spPr>
          <a:xfrm>
            <a:off x="7186569" y="4734872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I decide to flip the suit around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861A5C-3A70-31C8-33E8-90EDD5A59FC5}"/>
              </a:ext>
            </a:extLst>
          </p:cNvPr>
          <p:cNvSpPr txBox="1"/>
          <p:nvPr/>
        </p:nvSpPr>
        <p:spPr>
          <a:xfrm>
            <a:off x="7239000" y="3856845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Suppose I come along, and I see the power suit</a:t>
            </a:r>
          </a:p>
        </p:txBody>
      </p:sp>
      <p:pic>
        <p:nvPicPr>
          <p:cNvPr id="2" name="Picture 2" descr="LEGO 71026 Superman DC Minifigure - Brick Land">
            <a:extLst>
              <a:ext uri="{FF2B5EF4-FFF2-40B4-BE49-F238E27FC236}">
                <a16:creationId xmlns:a16="http://schemas.microsoft.com/office/drawing/2014/main" id="{2DABA901-BF91-8A44-D246-007084602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369" y="1208728"/>
            <a:ext cx="1219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10 Reasons Why Bank Vaults Are Much More Interesting Than You Thought">
            <a:extLst>
              <a:ext uri="{FF2B5EF4-FFF2-40B4-BE49-F238E27FC236}">
                <a16:creationId xmlns:a16="http://schemas.microsoft.com/office/drawing/2014/main" id="{C200692A-4F73-9EB7-41D7-1C8905B5E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8677"/>
            <a:ext cx="2424112" cy="136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Me and the Boys | Know Your Meme">
            <a:extLst>
              <a:ext uri="{FF2B5EF4-FFF2-40B4-BE49-F238E27FC236}">
                <a16:creationId xmlns:a16="http://schemas.microsoft.com/office/drawing/2014/main" id="{1554A99E-EA26-89B0-7896-778002F23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107" y="263008"/>
            <a:ext cx="1458985" cy="8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CBE81B-5742-7423-8A35-86C0664422B8}"/>
              </a:ext>
            </a:extLst>
          </p:cNvPr>
          <p:cNvSpPr txBox="1"/>
          <p:nvPr/>
        </p:nvSpPr>
        <p:spPr>
          <a:xfrm>
            <a:off x="3330385" y="5243567"/>
            <a:ext cx="771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 still followed the steps, but now we have a totally different 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38EDE3-8918-251D-BB0A-E9C77012A152}"/>
              </a:ext>
            </a:extLst>
          </p:cNvPr>
          <p:cNvSpPr txBox="1"/>
          <p:nvPr/>
        </p:nvSpPr>
        <p:spPr>
          <a:xfrm>
            <a:off x="3330385" y="5639943"/>
            <a:ext cx="735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plan was to rob the bank, and I had friends waiting this whole time!</a:t>
            </a:r>
          </a:p>
        </p:txBody>
      </p:sp>
    </p:spTree>
    <p:extLst>
      <p:ext uri="{BB962C8B-B14F-4D97-AF65-F5344CB8AC3E}">
        <p14:creationId xmlns:p14="http://schemas.microsoft.com/office/powerpoint/2010/main" val="126543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Set-UID In a Nutshell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87E69F-C17D-E52F-D102-E13E8D1E7F74}"/>
              </a:ext>
            </a:extLst>
          </p:cNvPr>
          <p:cNvSpPr txBox="1"/>
          <p:nvPr/>
        </p:nvSpPr>
        <p:spPr>
          <a:xfrm>
            <a:off x="1447800" y="1295400"/>
            <a:ext cx="86020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Set-UID</a:t>
            </a:r>
            <a:r>
              <a:rPr lang="en-US" sz="2000" dirty="0"/>
              <a:t> allows a user to run a program with the program owner’s privilege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User runs a program w/ temporarily elevated privileges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FBCD2-8660-2A18-4069-40DDBAB254B5}"/>
              </a:ext>
            </a:extLst>
          </p:cNvPr>
          <p:cNvSpPr txBox="1"/>
          <p:nvPr/>
        </p:nvSpPr>
        <p:spPr>
          <a:xfrm>
            <a:off x="1447800" y="2571835"/>
            <a:ext cx="5891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Created to deal with inflexibilities of UNIX access control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2136DB-4B9D-2035-0C35-046692995E30}"/>
              </a:ext>
            </a:extLst>
          </p:cNvPr>
          <p:cNvSpPr txBox="1"/>
          <p:nvPr/>
        </p:nvSpPr>
        <p:spPr>
          <a:xfrm>
            <a:off x="1524000" y="3352800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The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passwd</a:t>
            </a:r>
            <a:r>
              <a:rPr lang="en-US" dirty="0"/>
              <a:t> program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539780D-E9F1-A74C-7563-DB1AE34BC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532" y="4495800"/>
            <a:ext cx="9525000" cy="8462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354F3F9-7B43-D6FA-1CDD-FF6C6B8C2CD2}"/>
                  </a:ext>
                </a:extLst>
              </p14:cNvPr>
              <p14:cNvContentPartPr/>
              <p14:nvPr/>
            </p14:nvContentPartPr>
            <p14:xfrm>
              <a:off x="1776901" y="5311638"/>
              <a:ext cx="182520" cy="610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354F3F9-7B43-D6FA-1CDD-FF6C6B8C2CD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8261" y="5302998"/>
                <a:ext cx="200160" cy="62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55966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Set-UID In a Nutshell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87E69F-C17D-E52F-D102-E13E8D1E7F74}"/>
              </a:ext>
            </a:extLst>
          </p:cNvPr>
          <p:cNvSpPr txBox="1"/>
          <p:nvPr/>
        </p:nvSpPr>
        <p:spPr>
          <a:xfrm>
            <a:off x="1447800" y="1295400"/>
            <a:ext cx="86020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Set-UID</a:t>
            </a:r>
            <a:r>
              <a:rPr lang="en-US" sz="2000" dirty="0"/>
              <a:t> allows a user to run a program with the program owner’s privilege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User runs a program w/ temporarily elevated privileges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B6ADE0-8717-4B54-D747-AE901FFE2333}"/>
              </a:ext>
            </a:extLst>
          </p:cNvPr>
          <p:cNvSpPr txBox="1"/>
          <p:nvPr/>
        </p:nvSpPr>
        <p:spPr>
          <a:xfrm>
            <a:off x="1447800" y="2590800"/>
            <a:ext cx="78758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Every process has two User IDs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Real UID (RUID)– Identifies the </a:t>
            </a:r>
            <a:r>
              <a:rPr lang="en-US" sz="2000" b="1" dirty="0"/>
              <a:t>owner</a:t>
            </a:r>
            <a:r>
              <a:rPr lang="en-US" sz="2000" dirty="0"/>
              <a:t> of the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Effective UID (EUID)– Identifies </a:t>
            </a:r>
            <a:r>
              <a:rPr lang="en-US" sz="2000" b="1" dirty="0"/>
              <a:t>current privilege </a:t>
            </a:r>
            <a:r>
              <a:rPr lang="en-US" sz="2000" dirty="0"/>
              <a:t>of the process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E922B1-75CD-4649-7C43-D5B25D635193}"/>
              </a:ext>
            </a:extLst>
          </p:cNvPr>
          <p:cNvSpPr txBox="1"/>
          <p:nvPr/>
        </p:nvSpPr>
        <p:spPr>
          <a:xfrm>
            <a:off x="1512864" y="4069949"/>
            <a:ext cx="3903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a normal program is executed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RUID == EUID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F50F91-AED1-B297-E729-8B4A957B99F6}"/>
              </a:ext>
            </a:extLst>
          </p:cNvPr>
          <p:cNvSpPr txBox="1"/>
          <p:nvPr/>
        </p:nvSpPr>
        <p:spPr>
          <a:xfrm>
            <a:off x="1545721" y="5087507"/>
            <a:ext cx="40767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a Set-UID program is executed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RUID != EUID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EUID == ID of the program’s owner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570CF4-36FB-34D5-655C-54170C96948D}"/>
              </a:ext>
            </a:extLst>
          </p:cNvPr>
          <p:cNvSpPr txBox="1"/>
          <p:nvPr/>
        </p:nvSpPr>
        <p:spPr>
          <a:xfrm>
            <a:off x="7086600" y="4925357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a program owner == root,</a:t>
            </a:r>
          </a:p>
          <a:p>
            <a:r>
              <a:rPr lang="en-US" b="1" dirty="0"/>
              <a:t>The program runs with root privileges</a:t>
            </a:r>
          </a:p>
        </p:txBody>
      </p:sp>
      <p:pic>
        <p:nvPicPr>
          <p:cNvPr id="15" name="Graphic 14" descr="Danger with solid fill">
            <a:extLst>
              <a:ext uri="{FF2B5EF4-FFF2-40B4-BE49-F238E27FC236}">
                <a16:creationId xmlns:a16="http://schemas.microsoft.com/office/drawing/2014/main" id="{1232FE3B-3216-2672-56E1-B4E55631E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76542" y="3660578"/>
            <a:ext cx="1371600" cy="1371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465762-06B5-6B57-DE0C-FC2884C1CCC1}"/>
              </a:ext>
            </a:extLst>
          </p:cNvPr>
          <p:cNvSpPr txBox="1"/>
          <p:nvPr/>
        </p:nvSpPr>
        <p:spPr>
          <a:xfrm>
            <a:off x="3352800" y="4574154"/>
            <a:ext cx="15632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(If the user created the file)</a:t>
            </a:r>
          </a:p>
        </p:txBody>
      </p:sp>
    </p:spTree>
    <p:extLst>
      <p:ext uri="{BB962C8B-B14F-4D97-AF65-F5344CB8AC3E}">
        <p14:creationId xmlns:p14="http://schemas.microsoft.com/office/powerpoint/2010/main" val="37991247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Set-UID Program Demo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DEE3C8-192A-820C-5D70-BD9476380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762000"/>
            <a:ext cx="5738813" cy="135095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02FD10E7-9F16-12EF-8814-E8F24B2D4735}"/>
              </a:ext>
            </a:extLst>
          </p:cNvPr>
          <p:cNvSpPr/>
          <p:nvPr/>
        </p:nvSpPr>
        <p:spPr>
          <a:xfrm rot="10800000">
            <a:off x="5105400" y="914400"/>
            <a:ext cx="1752600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7554EA-42C4-F6BB-3042-EAFCDE299F7B}"/>
              </a:ext>
            </a:extLst>
          </p:cNvPr>
          <p:cNvSpPr txBox="1"/>
          <p:nvPr/>
        </p:nvSpPr>
        <p:spPr>
          <a:xfrm>
            <a:off x="6934200" y="1096272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Change the owner </a:t>
            </a:r>
            <a:r>
              <a:rPr lang="en-US" dirty="0"/>
              <a:t>of a file to root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F6D27CB-AA68-BE85-EDF9-3EBD863E2D2D}"/>
                  </a:ext>
                </a:extLst>
              </p14:cNvPr>
              <p14:cNvContentPartPr/>
              <p14:nvPr/>
            </p14:nvContentPartPr>
            <p14:xfrm>
              <a:off x="1957261" y="2052994"/>
              <a:ext cx="442080" cy="44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F6D27CB-AA68-BE85-EDF9-3EBD863E2D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48621" y="2044354"/>
                <a:ext cx="459720" cy="6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65897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Set-UID Program Demo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DEE3C8-192A-820C-5D70-BD9476380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762000"/>
            <a:ext cx="5738813" cy="135095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02FD10E7-9F16-12EF-8814-E8F24B2D4735}"/>
              </a:ext>
            </a:extLst>
          </p:cNvPr>
          <p:cNvSpPr/>
          <p:nvPr/>
        </p:nvSpPr>
        <p:spPr>
          <a:xfrm rot="10800000">
            <a:off x="5105400" y="914400"/>
            <a:ext cx="1752600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7554EA-42C4-F6BB-3042-EAFCDE299F7B}"/>
              </a:ext>
            </a:extLst>
          </p:cNvPr>
          <p:cNvSpPr txBox="1"/>
          <p:nvPr/>
        </p:nvSpPr>
        <p:spPr>
          <a:xfrm>
            <a:off x="6934200" y="1096272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Change the owner </a:t>
            </a:r>
            <a:r>
              <a:rPr lang="en-US" dirty="0"/>
              <a:t>of a file to root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F6D27CB-AA68-BE85-EDF9-3EBD863E2D2D}"/>
                  </a:ext>
                </a:extLst>
              </p14:cNvPr>
              <p14:cNvContentPartPr/>
              <p14:nvPr/>
            </p14:nvContentPartPr>
            <p14:xfrm>
              <a:off x="1957261" y="2052994"/>
              <a:ext cx="442080" cy="44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F6D27CB-AA68-BE85-EDF9-3EBD863E2D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48261" y="2043920"/>
                <a:ext cx="459720" cy="62065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75BB090-13CD-00C8-CD5F-537F856D4E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2991862"/>
            <a:ext cx="5867400" cy="9756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F55B99-F2F3-BD26-90C8-D393D266C593}"/>
              </a:ext>
            </a:extLst>
          </p:cNvPr>
          <p:cNvSpPr txBox="1"/>
          <p:nvPr/>
        </p:nvSpPr>
        <p:spPr>
          <a:xfrm>
            <a:off x="6713213" y="3313857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Running to program (normally)</a:t>
            </a:r>
          </a:p>
        </p:txBody>
      </p:sp>
    </p:spTree>
    <p:extLst>
      <p:ext uri="{BB962C8B-B14F-4D97-AF65-F5344CB8AC3E}">
        <p14:creationId xmlns:p14="http://schemas.microsoft.com/office/powerpoint/2010/main" val="2665227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B4C5B58-BFD1-33B7-F45C-95747D6EA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-17987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37C1F6-4D26-477C-0416-70D552A9814C}"/>
              </a:ext>
            </a:extLst>
          </p:cNvPr>
          <p:cNvSpPr txBox="1"/>
          <p:nvPr/>
        </p:nvSpPr>
        <p:spPr>
          <a:xfrm>
            <a:off x="6212576" y="304800"/>
            <a:ext cx="54056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/</a:t>
            </a:r>
            <a:r>
              <a:rPr lang="en-US" sz="2400" b="1" dirty="0" err="1"/>
              <a:t>etc</a:t>
            </a:r>
            <a:r>
              <a:rPr lang="en-US" sz="2400" b="1" dirty="0"/>
              <a:t> </a:t>
            </a:r>
            <a:r>
              <a:rPr lang="en-US" dirty="0"/>
              <a:t>– configuration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/passwd </a:t>
            </a:r>
            <a:r>
              <a:rPr lang="en-US" dirty="0">
                <a:sym typeface="Wingdings" panose="05000000000000000000" pitchFamily="2" charset="2"/>
              </a:rPr>
              <a:t> User account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/</a:t>
            </a:r>
            <a:r>
              <a:rPr lang="en-US" dirty="0" err="1">
                <a:sym typeface="Wingdings" panose="05000000000000000000" pitchFamily="2" charset="2"/>
              </a:rPr>
              <a:t>etc</a:t>
            </a:r>
            <a:r>
              <a:rPr lang="en-US" dirty="0">
                <a:sym typeface="Wingdings" panose="05000000000000000000" pitchFamily="2" charset="2"/>
              </a:rPr>
              <a:t>/shadow  Hashed Passwords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/</a:t>
            </a:r>
            <a:r>
              <a:rPr lang="en-US" dirty="0" err="1">
                <a:sym typeface="Wingdings" panose="05000000000000000000" pitchFamily="2" charset="2"/>
              </a:rPr>
              <a:t>etc</a:t>
            </a:r>
            <a:r>
              <a:rPr lang="en-US" dirty="0">
                <a:sym typeface="Wingdings" panose="05000000000000000000" pitchFamily="2" charset="2"/>
              </a:rPr>
              <a:t>/hosts  IP Addresses to Hostname Configs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/</a:t>
            </a:r>
            <a:r>
              <a:rPr lang="en-US" dirty="0" err="1">
                <a:sym typeface="Wingdings" panose="05000000000000000000" pitchFamily="2" charset="2"/>
              </a:rPr>
              <a:t>etc</a:t>
            </a:r>
            <a:r>
              <a:rPr lang="en-US" dirty="0">
                <a:sym typeface="Wingdings" panose="05000000000000000000" pitchFamily="2" charset="2"/>
              </a:rPr>
              <a:t>/</a:t>
            </a:r>
            <a:r>
              <a:rPr lang="en-US" dirty="0" err="1">
                <a:sym typeface="Wingdings" panose="05000000000000000000" pitchFamily="2" charset="2"/>
              </a:rPr>
              <a:t>resolv.conf</a:t>
            </a:r>
            <a:r>
              <a:rPr lang="en-US" dirty="0">
                <a:sym typeface="Wingdings" panose="05000000000000000000" pitchFamily="2" charset="2"/>
              </a:rPr>
              <a:t>  Configuration for DNS server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5CE76-D27B-4EF8-D08E-F9AAA4011594}"/>
              </a:ext>
            </a:extLst>
          </p:cNvPr>
          <p:cNvSpPr/>
          <p:nvPr/>
        </p:nvSpPr>
        <p:spPr>
          <a:xfrm>
            <a:off x="1752600" y="2233830"/>
            <a:ext cx="990600" cy="386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CB4003-180B-8FF6-4A8A-42295F612EBC}"/>
              </a:ext>
            </a:extLst>
          </p:cNvPr>
          <p:cNvSpPr txBox="1"/>
          <p:nvPr/>
        </p:nvSpPr>
        <p:spPr>
          <a:xfrm>
            <a:off x="6172200" y="1902434"/>
            <a:ext cx="44823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/home </a:t>
            </a:r>
            <a:r>
              <a:rPr lang="en-US" dirty="0"/>
              <a:t>– Home directory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/home/csci-476  CSCI 476 code repo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27CB79-A854-254A-2AEE-700A0BCDC20D}"/>
              </a:ext>
            </a:extLst>
          </p:cNvPr>
          <p:cNvSpPr txBox="1"/>
          <p:nvPr/>
        </p:nvSpPr>
        <p:spPr>
          <a:xfrm>
            <a:off x="6193935" y="2738321"/>
            <a:ext cx="59314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/var </a:t>
            </a:r>
            <a:r>
              <a:rPr lang="en-US" dirty="0"/>
              <a:t>– Variable files (caches and logs)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/home/log/  contains log files generated by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0644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Set-UID Program Demo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DEE3C8-192A-820C-5D70-BD9476380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762000"/>
            <a:ext cx="5738813" cy="135095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02FD10E7-9F16-12EF-8814-E8F24B2D4735}"/>
              </a:ext>
            </a:extLst>
          </p:cNvPr>
          <p:cNvSpPr/>
          <p:nvPr/>
        </p:nvSpPr>
        <p:spPr>
          <a:xfrm rot="10800000">
            <a:off x="5105400" y="914400"/>
            <a:ext cx="1752600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7554EA-42C4-F6BB-3042-EAFCDE299F7B}"/>
              </a:ext>
            </a:extLst>
          </p:cNvPr>
          <p:cNvSpPr txBox="1"/>
          <p:nvPr/>
        </p:nvSpPr>
        <p:spPr>
          <a:xfrm>
            <a:off x="6934200" y="1096272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Change the owner </a:t>
            </a:r>
            <a:r>
              <a:rPr lang="en-US" dirty="0"/>
              <a:t>of a file to root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F6D27CB-AA68-BE85-EDF9-3EBD863E2D2D}"/>
                  </a:ext>
                </a:extLst>
              </p14:cNvPr>
              <p14:cNvContentPartPr/>
              <p14:nvPr/>
            </p14:nvContentPartPr>
            <p14:xfrm>
              <a:off x="1957261" y="2052994"/>
              <a:ext cx="442080" cy="44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F6D27CB-AA68-BE85-EDF9-3EBD863E2D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48261" y="2043920"/>
                <a:ext cx="459720" cy="62065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75BB090-13CD-00C8-CD5F-537F856D4E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2991862"/>
            <a:ext cx="5867400" cy="9756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F55B99-F2F3-BD26-90C8-D393D266C593}"/>
              </a:ext>
            </a:extLst>
          </p:cNvPr>
          <p:cNvSpPr txBox="1"/>
          <p:nvPr/>
        </p:nvSpPr>
        <p:spPr>
          <a:xfrm>
            <a:off x="6713213" y="3313857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Running to program (normally)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967032-1448-3A6A-FBFC-00A45EF2EC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31" y="4285371"/>
            <a:ext cx="5543550" cy="2070549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9307AECF-5006-D7B6-1EBE-449743E2355E}"/>
              </a:ext>
            </a:extLst>
          </p:cNvPr>
          <p:cNvSpPr/>
          <p:nvPr/>
        </p:nvSpPr>
        <p:spPr>
          <a:xfrm rot="10800000">
            <a:off x="5334000" y="4091587"/>
            <a:ext cx="1752600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EF1791-6770-E68B-B29D-75399ED37191}"/>
              </a:ext>
            </a:extLst>
          </p:cNvPr>
          <p:cNvSpPr txBox="1"/>
          <p:nvPr/>
        </p:nvSpPr>
        <p:spPr>
          <a:xfrm>
            <a:off x="7162800" y="4273459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Enable the Set-UID bit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EFC986F-DA47-3580-2ED0-49A0FEB1A150}"/>
                  </a:ext>
                </a:extLst>
              </p14:cNvPr>
              <p14:cNvContentPartPr/>
              <p14:nvPr/>
            </p14:nvContentPartPr>
            <p14:xfrm>
              <a:off x="4084861" y="5612314"/>
              <a:ext cx="877680" cy="506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EFC986F-DA47-3580-2ED0-49A0FEB1A15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67221" y="5594314"/>
                <a:ext cx="913320" cy="54216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15AF3E5A-B4AB-D707-23CD-003388F5074C}"/>
              </a:ext>
            </a:extLst>
          </p:cNvPr>
          <p:cNvSpPr txBox="1"/>
          <p:nvPr/>
        </p:nvSpPr>
        <p:spPr>
          <a:xfrm>
            <a:off x="6553200" y="5583740"/>
            <a:ext cx="510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successfully made a Set-UID program!</a:t>
            </a:r>
          </a:p>
        </p:txBody>
      </p:sp>
    </p:spTree>
    <p:extLst>
      <p:ext uri="{BB962C8B-B14F-4D97-AF65-F5344CB8AC3E}">
        <p14:creationId xmlns:p14="http://schemas.microsoft.com/office/powerpoint/2010/main" val="25876869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78C78B-B117-00DC-C218-BEFC403A9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295400"/>
            <a:ext cx="6934200" cy="16665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9899C5-E690-B088-1C69-466A6BAA1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31571"/>
            <a:ext cx="9458325" cy="21145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BFF2D5E-158F-DFA1-3391-BD1BF5AA3721}"/>
              </a:ext>
            </a:extLst>
          </p:cNvPr>
          <p:cNvSpPr txBox="1"/>
          <p:nvPr/>
        </p:nvSpPr>
        <p:spPr>
          <a:xfrm>
            <a:off x="381000" y="475439"/>
            <a:ext cx="866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Set-UID program is just like any other program, except that is has a </a:t>
            </a:r>
            <a:r>
              <a:rPr lang="en-US" i="1" dirty="0"/>
              <a:t>special</a:t>
            </a:r>
            <a:r>
              <a:rPr lang="en-US" dirty="0"/>
              <a:t> bit set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77270C-6C0A-8248-2E3E-43848673EE65}"/>
              </a:ext>
            </a:extLst>
          </p:cNvPr>
          <p:cNvSpPr txBox="1"/>
          <p:nvPr/>
        </p:nvSpPr>
        <p:spPr>
          <a:xfrm>
            <a:off x="8534400" y="1369874"/>
            <a:ext cx="3276599" cy="175432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Steps for creating a set-</a:t>
            </a:r>
            <a:r>
              <a:rPr lang="en-US" dirty="0" err="1"/>
              <a:t>uid</a:t>
            </a:r>
            <a:r>
              <a:rPr lang="en-US" dirty="0"/>
              <a:t> program </a:t>
            </a:r>
          </a:p>
          <a:p>
            <a:pPr marL="342900" indent="-342900">
              <a:buAutoNum type="arabicPeriod"/>
            </a:pPr>
            <a:r>
              <a:rPr lang="en-US" dirty="0"/>
              <a:t>Change file ownership to root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chown</a:t>
            </a:r>
            <a:r>
              <a:rPr lang="en-US" dirty="0"/>
              <a:t>) </a:t>
            </a:r>
          </a:p>
          <a:p>
            <a:r>
              <a:rPr lang="en-US" dirty="0"/>
              <a:t>2.  Enable to Set-</a:t>
            </a:r>
            <a:r>
              <a:rPr lang="en-US" dirty="0" err="1"/>
              <a:t>uid</a:t>
            </a:r>
            <a:r>
              <a:rPr lang="en-US" dirty="0"/>
              <a:t> bit  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chmod</a:t>
            </a:r>
            <a:r>
              <a:rPr lang="en-US" dirty="0"/>
              <a:t>)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E77AFA4-F68A-6EF5-73C6-C33706368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2125" y="3436352"/>
            <a:ext cx="2612966" cy="7671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1DEEA0C-9250-B0FD-0ECB-088726D3AA76}"/>
              </a:ext>
            </a:extLst>
          </p:cNvPr>
          <p:cNvSpPr txBox="1"/>
          <p:nvPr/>
        </p:nvSpPr>
        <p:spPr>
          <a:xfrm>
            <a:off x="602545" y="5532120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Access control decisions made based on EUID, not RUID !</a:t>
            </a:r>
          </a:p>
        </p:txBody>
      </p:sp>
    </p:spTree>
    <p:extLst>
      <p:ext uri="{BB962C8B-B14F-4D97-AF65-F5344CB8AC3E}">
        <p14:creationId xmlns:p14="http://schemas.microsoft.com/office/powerpoint/2010/main" val="4432488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164918-9F38-1048-4D3A-79310F790CC0}"/>
              </a:ext>
            </a:extLst>
          </p:cNvPr>
          <p:cNvSpPr txBox="1"/>
          <p:nvPr/>
        </p:nvSpPr>
        <p:spPr>
          <a:xfrm>
            <a:off x="990600" y="1516444"/>
            <a:ext cx="86233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Allows normal users to escalate privileges </a:t>
            </a:r>
          </a:p>
          <a:p>
            <a:r>
              <a:rPr lang="en-US" sz="2800" dirty="0"/>
              <a:t>➢ This is different from directly giving escalated privileges (such as </a:t>
            </a:r>
            <a:r>
              <a:rPr lang="en-US" sz="2800" b="1" dirty="0" err="1"/>
              <a:t>sudo</a:t>
            </a:r>
            <a:r>
              <a:rPr lang="en-US" sz="2800" dirty="0"/>
              <a:t>) </a:t>
            </a:r>
          </a:p>
          <a:p>
            <a:r>
              <a:rPr lang="en-US" sz="2800" dirty="0"/>
              <a:t>➢ Restricted behavior (think </a:t>
            </a:r>
            <a:r>
              <a:rPr lang="en-US" sz="2800" b="1" dirty="0"/>
              <a:t>power suit 2.0</a:t>
            </a:r>
            <a:r>
              <a:rPr lang="en-US" sz="2800" dirty="0"/>
              <a:t>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3EE93D-119F-584D-78B7-8074A6FD9185}"/>
              </a:ext>
            </a:extLst>
          </p:cNvPr>
          <p:cNvSpPr txBox="1"/>
          <p:nvPr/>
        </p:nvSpPr>
        <p:spPr>
          <a:xfrm>
            <a:off x="838200" y="3728440"/>
            <a:ext cx="8837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Are there any programs that </a:t>
            </a:r>
            <a:r>
              <a:rPr lang="en-US" sz="2400" b="1" dirty="0"/>
              <a:t>should not</a:t>
            </a:r>
            <a:r>
              <a:rPr lang="en-US" sz="2400" dirty="0"/>
              <a:t> be Set-UID programs?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D8D0F-95C8-65A1-6FB0-7FE22298137D}"/>
              </a:ext>
            </a:extLst>
          </p:cNvPr>
          <p:cNvSpPr txBox="1"/>
          <p:nvPr/>
        </p:nvSpPr>
        <p:spPr>
          <a:xfrm>
            <a:off x="76200" y="155765"/>
            <a:ext cx="4217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So…. Is Set-UID secure?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746057-9DF1-A5B7-7CCC-3E372DB50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0" y="1371600"/>
            <a:ext cx="1468264" cy="155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0711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164918-9F38-1048-4D3A-79310F790CC0}"/>
              </a:ext>
            </a:extLst>
          </p:cNvPr>
          <p:cNvSpPr txBox="1"/>
          <p:nvPr/>
        </p:nvSpPr>
        <p:spPr>
          <a:xfrm>
            <a:off x="990600" y="1516444"/>
            <a:ext cx="86233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Allows normal users to escalate privileges </a:t>
            </a:r>
          </a:p>
          <a:p>
            <a:r>
              <a:rPr lang="en-US" sz="2800" dirty="0"/>
              <a:t>➢ This is different from directly giving escalated privileges (such as </a:t>
            </a:r>
            <a:r>
              <a:rPr lang="en-US" sz="2800" b="1" dirty="0" err="1"/>
              <a:t>sudo</a:t>
            </a:r>
            <a:r>
              <a:rPr lang="en-US" sz="2800" dirty="0"/>
              <a:t>) </a:t>
            </a:r>
          </a:p>
          <a:p>
            <a:r>
              <a:rPr lang="en-US" sz="2800" dirty="0"/>
              <a:t>➢ Restricted behavior (think </a:t>
            </a:r>
            <a:r>
              <a:rPr lang="en-US" sz="2800" b="1" dirty="0"/>
              <a:t>power suit 2.0</a:t>
            </a:r>
            <a:r>
              <a:rPr lang="en-US" sz="2800" dirty="0"/>
              <a:t>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3EE93D-119F-584D-78B7-8074A6FD9185}"/>
              </a:ext>
            </a:extLst>
          </p:cNvPr>
          <p:cNvSpPr txBox="1"/>
          <p:nvPr/>
        </p:nvSpPr>
        <p:spPr>
          <a:xfrm>
            <a:off x="838200" y="3728440"/>
            <a:ext cx="8837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Are there any programs that </a:t>
            </a:r>
            <a:r>
              <a:rPr lang="en-US" sz="2400" b="1" dirty="0"/>
              <a:t>should not</a:t>
            </a:r>
            <a:r>
              <a:rPr lang="en-US" sz="2400" dirty="0"/>
              <a:t> be Set-UID programs?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D8D0F-95C8-65A1-6FB0-7FE22298137D}"/>
              </a:ext>
            </a:extLst>
          </p:cNvPr>
          <p:cNvSpPr txBox="1"/>
          <p:nvPr/>
        </p:nvSpPr>
        <p:spPr>
          <a:xfrm>
            <a:off x="76200" y="155765"/>
            <a:ext cx="4217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So…. Is Set-UID secure?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746057-9DF1-A5B7-7CCC-3E372DB50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0" y="1371600"/>
            <a:ext cx="1468264" cy="15557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CB328D-0AC4-CD86-A478-27B66EFAC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429445"/>
            <a:ext cx="8686800" cy="195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379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D8D0F-95C8-65A1-6FB0-7FE22298137D}"/>
              </a:ext>
            </a:extLst>
          </p:cNvPr>
          <p:cNvSpPr txBox="1"/>
          <p:nvPr/>
        </p:nvSpPr>
        <p:spPr>
          <a:xfrm>
            <a:off x="76200" y="155765"/>
            <a:ext cx="6195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Attack Surface of (Set-UID) Programs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E79F14-36F4-93F1-D827-9CEC0098ED6B}"/>
              </a:ext>
            </a:extLst>
          </p:cNvPr>
          <p:cNvSpPr txBox="1"/>
          <p:nvPr/>
        </p:nvSpPr>
        <p:spPr>
          <a:xfrm>
            <a:off x="304800" y="1143000"/>
            <a:ext cx="11418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</a:t>
            </a:r>
            <a:r>
              <a:rPr lang="en-US" sz="2400" b="1" dirty="0"/>
              <a:t>attack surface </a:t>
            </a:r>
            <a:r>
              <a:rPr lang="en-US" sz="2400" dirty="0"/>
              <a:t>is the aggregation of all exposed entry points/weaknesses into the system to gain unauthorized access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FEE57A-1AB2-14EC-6F6A-B6FE8C11E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438012"/>
            <a:ext cx="7759941" cy="297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8416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D8D0F-95C8-65A1-6FB0-7FE22298137D}"/>
              </a:ext>
            </a:extLst>
          </p:cNvPr>
          <p:cNvSpPr txBox="1"/>
          <p:nvPr/>
        </p:nvSpPr>
        <p:spPr>
          <a:xfrm>
            <a:off x="76200" y="155765"/>
            <a:ext cx="6195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Attack Surface of (Set-UID) Programs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E79F14-36F4-93F1-D827-9CEC0098ED6B}"/>
              </a:ext>
            </a:extLst>
          </p:cNvPr>
          <p:cNvSpPr txBox="1"/>
          <p:nvPr/>
        </p:nvSpPr>
        <p:spPr>
          <a:xfrm>
            <a:off x="304800" y="1143000"/>
            <a:ext cx="11418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</a:t>
            </a:r>
            <a:r>
              <a:rPr lang="en-US" sz="2400" b="1" dirty="0"/>
              <a:t>attack surface </a:t>
            </a:r>
            <a:r>
              <a:rPr lang="en-US" sz="2400" dirty="0"/>
              <a:t>is the aggregation of all exposed entry points/weaknesses into the system to gain unauthorized access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EB92FE-BF6C-B875-F9D5-B724ADA48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32" y="2038189"/>
            <a:ext cx="9677400" cy="423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432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D8D0F-95C8-65A1-6FB0-7FE22298137D}"/>
              </a:ext>
            </a:extLst>
          </p:cNvPr>
          <p:cNvSpPr txBox="1"/>
          <p:nvPr/>
        </p:nvSpPr>
        <p:spPr>
          <a:xfrm>
            <a:off x="76200" y="155765"/>
            <a:ext cx="6195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Attack Surface of (Set-UID) Programs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E79F14-36F4-93F1-D827-9CEC0098ED6B}"/>
              </a:ext>
            </a:extLst>
          </p:cNvPr>
          <p:cNvSpPr txBox="1"/>
          <p:nvPr/>
        </p:nvSpPr>
        <p:spPr>
          <a:xfrm>
            <a:off x="304800" y="1143000"/>
            <a:ext cx="11418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</a:t>
            </a:r>
            <a:r>
              <a:rPr lang="en-US" sz="2400" b="1" dirty="0"/>
              <a:t>attack surface </a:t>
            </a:r>
            <a:r>
              <a:rPr lang="en-US" sz="2400" dirty="0"/>
              <a:t>is the aggregation of all exposed entry points/weaknesses into the system to gain unauthorized access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EB92FE-BF6C-B875-F9D5-B724ADA48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32" y="2038189"/>
            <a:ext cx="9677400" cy="42352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E9B7636-C009-7F54-6027-ED469461719C}"/>
                  </a:ext>
                </a:extLst>
              </p14:cNvPr>
              <p14:cNvContentPartPr/>
              <p14:nvPr/>
            </p14:nvContentPartPr>
            <p14:xfrm>
              <a:off x="7213680" y="2283400"/>
              <a:ext cx="278280" cy="232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E9B7636-C009-7F54-6027-ED46946171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04680" y="2274400"/>
                <a:ext cx="29592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5311449-822E-845C-BC52-B1BC87493491}"/>
                  </a:ext>
                </a:extLst>
              </p14:cNvPr>
              <p14:cNvContentPartPr/>
              <p14:nvPr/>
            </p14:nvContentPartPr>
            <p14:xfrm>
              <a:off x="10162440" y="4058920"/>
              <a:ext cx="305640" cy="354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5311449-822E-845C-BC52-B1BC8749349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53440" y="4050280"/>
                <a:ext cx="323280" cy="37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83474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F0317A-F02F-4A32-4F85-640EF409CE59}"/>
              </a:ext>
            </a:extLst>
          </p:cNvPr>
          <p:cNvSpPr txBox="1"/>
          <p:nvPr/>
        </p:nvSpPr>
        <p:spPr>
          <a:xfrm>
            <a:off x="381000" y="1828800"/>
            <a:ext cx="5181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Invoking Programs from within programs</a:t>
            </a:r>
          </a:p>
        </p:txBody>
      </p:sp>
      <p:pic>
        <p:nvPicPr>
          <p:cNvPr id="2050" name="Picture 2" descr="40 Mind Blown Emoji Stock Photos, Pictures &amp; Royalty-Free Images - iStock">
            <a:extLst>
              <a:ext uri="{FF2B5EF4-FFF2-40B4-BE49-F238E27FC236}">
                <a16:creationId xmlns:a16="http://schemas.microsoft.com/office/drawing/2014/main" id="{AB10C793-4E0B-64E9-4EA3-3AABFF4A4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28600"/>
            <a:ext cx="37719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lmo Nuclear Bomb | Know Your Meme">
            <a:extLst>
              <a:ext uri="{FF2B5EF4-FFF2-40B4-BE49-F238E27FC236}">
                <a16:creationId xmlns:a16="http://schemas.microsoft.com/office/drawing/2014/main" id="{467B6016-4C49-9019-54AB-B91382B18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705762"/>
            <a:ext cx="42672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oading Cat | Know Your Meme">
            <a:extLst>
              <a:ext uri="{FF2B5EF4-FFF2-40B4-BE49-F238E27FC236}">
                <a16:creationId xmlns:a16="http://schemas.microsoft.com/office/drawing/2014/main" id="{DBE5A3E8-A8D9-53DF-C24D-0BAE6BA3F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2107644"/>
            <a:ext cx="2599272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1136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26EA4E-60E2-FDAA-FA2C-C42D841A027F}"/>
              </a:ext>
            </a:extLst>
          </p:cNvPr>
          <p:cNvSpPr txBox="1"/>
          <p:nvPr/>
        </p:nvSpPr>
        <p:spPr>
          <a:xfrm>
            <a:off x="76200" y="152400"/>
            <a:ext cx="430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Before we get started….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66681E-7C5F-5554-9E96-6EF692DB1518}"/>
              </a:ext>
            </a:extLst>
          </p:cNvPr>
          <p:cNvSpPr txBox="1"/>
          <p:nvPr/>
        </p:nvSpPr>
        <p:spPr>
          <a:xfrm>
            <a:off x="609600" y="1600200"/>
            <a:ext cx="1072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need to disable a countermeasure on our OS, and set our shell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(/bin/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dirty="0"/>
              <a:t>) to be an unsafe version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3978CF-1C9E-06D9-BA83-51E71DFD9891}"/>
              </a:ext>
            </a:extLst>
          </p:cNvPr>
          <p:cNvSpPr txBox="1"/>
          <p:nvPr/>
        </p:nvSpPr>
        <p:spPr>
          <a:xfrm>
            <a:off x="928597" y="5152334"/>
            <a:ext cx="1008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is an alias for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/bin/dash</a:t>
            </a:r>
            <a:r>
              <a:rPr lang="en-US" dirty="0"/>
              <a:t>.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/bin/dash </a:t>
            </a:r>
            <a:r>
              <a:rPr lang="en-US" dirty="0"/>
              <a:t>has countermeasures for some of our attacks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2AB868-ADE0-7113-8CCD-A7D3DB39E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286000"/>
            <a:ext cx="11468100" cy="771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BDC358-73FF-D97E-4BD9-A941CD0A1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3453313"/>
            <a:ext cx="2260247" cy="167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012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26EA4E-60E2-FDAA-FA2C-C42D841A027F}"/>
              </a:ext>
            </a:extLst>
          </p:cNvPr>
          <p:cNvSpPr txBox="1"/>
          <p:nvPr/>
        </p:nvSpPr>
        <p:spPr>
          <a:xfrm>
            <a:off x="76200" y="152400"/>
            <a:ext cx="5745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Invoking a program with a program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1FD7A-CEC3-04CF-254A-9A18FBD81EFE}"/>
              </a:ext>
            </a:extLst>
          </p:cNvPr>
          <p:cNvSpPr txBox="1"/>
          <p:nvPr/>
        </p:nvSpPr>
        <p:spPr>
          <a:xfrm>
            <a:off x="685800" y="1600200"/>
            <a:ext cx="105384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can invoke external commands/programs from INSIDE another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system()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exec()-family</a:t>
            </a:r>
          </a:p>
        </p:txBody>
      </p:sp>
    </p:spTree>
    <p:extLst>
      <p:ext uri="{BB962C8B-B14F-4D97-AF65-F5344CB8AC3E}">
        <p14:creationId xmlns:p14="http://schemas.microsoft.com/office/powerpoint/2010/main" val="603660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B4C5B58-BFD1-33B7-F45C-95747D6EA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-17987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37C1F6-4D26-477C-0416-70D552A9814C}"/>
              </a:ext>
            </a:extLst>
          </p:cNvPr>
          <p:cNvSpPr txBox="1"/>
          <p:nvPr/>
        </p:nvSpPr>
        <p:spPr>
          <a:xfrm>
            <a:off x="6212576" y="304800"/>
            <a:ext cx="54056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/</a:t>
            </a:r>
            <a:r>
              <a:rPr lang="en-US" sz="2400" b="1" dirty="0" err="1"/>
              <a:t>etc</a:t>
            </a:r>
            <a:r>
              <a:rPr lang="en-US" sz="2400" b="1" dirty="0"/>
              <a:t> </a:t>
            </a:r>
            <a:r>
              <a:rPr lang="en-US" dirty="0"/>
              <a:t>– configuration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/passwd </a:t>
            </a:r>
            <a:r>
              <a:rPr lang="en-US" dirty="0">
                <a:sym typeface="Wingdings" panose="05000000000000000000" pitchFamily="2" charset="2"/>
              </a:rPr>
              <a:t> User account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/</a:t>
            </a:r>
            <a:r>
              <a:rPr lang="en-US" dirty="0" err="1">
                <a:sym typeface="Wingdings" panose="05000000000000000000" pitchFamily="2" charset="2"/>
              </a:rPr>
              <a:t>etc</a:t>
            </a:r>
            <a:r>
              <a:rPr lang="en-US" dirty="0">
                <a:sym typeface="Wingdings" panose="05000000000000000000" pitchFamily="2" charset="2"/>
              </a:rPr>
              <a:t>/shadow  Hashed Passwords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/</a:t>
            </a:r>
            <a:r>
              <a:rPr lang="en-US" dirty="0" err="1">
                <a:sym typeface="Wingdings" panose="05000000000000000000" pitchFamily="2" charset="2"/>
              </a:rPr>
              <a:t>etc</a:t>
            </a:r>
            <a:r>
              <a:rPr lang="en-US" dirty="0">
                <a:sym typeface="Wingdings" panose="05000000000000000000" pitchFamily="2" charset="2"/>
              </a:rPr>
              <a:t>/hosts  IP Addresses to Hostname Configs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/</a:t>
            </a:r>
            <a:r>
              <a:rPr lang="en-US" dirty="0" err="1">
                <a:sym typeface="Wingdings" panose="05000000000000000000" pitchFamily="2" charset="2"/>
              </a:rPr>
              <a:t>etc</a:t>
            </a:r>
            <a:r>
              <a:rPr lang="en-US" dirty="0">
                <a:sym typeface="Wingdings" panose="05000000000000000000" pitchFamily="2" charset="2"/>
              </a:rPr>
              <a:t>/</a:t>
            </a:r>
            <a:r>
              <a:rPr lang="en-US" dirty="0" err="1">
                <a:sym typeface="Wingdings" panose="05000000000000000000" pitchFamily="2" charset="2"/>
              </a:rPr>
              <a:t>resolv.conf</a:t>
            </a:r>
            <a:r>
              <a:rPr lang="en-US" dirty="0">
                <a:sym typeface="Wingdings" panose="05000000000000000000" pitchFamily="2" charset="2"/>
              </a:rPr>
              <a:t>  Configuration for DNS server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5CE76-D27B-4EF8-D08E-F9AAA4011594}"/>
              </a:ext>
            </a:extLst>
          </p:cNvPr>
          <p:cNvSpPr/>
          <p:nvPr/>
        </p:nvSpPr>
        <p:spPr>
          <a:xfrm>
            <a:off x="1752600" y="2590800"/>
            <a:ext cx="990600" cy="386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CB4003-180B-8FF6-4A8A-42295F612EBC}"/>
              </a:ext>
            </a:extLst>
          </p:cNvPr>
          <p:cNvSpPr txBox="1"/>
          <p:nvPr/>
        </p:nvSpPr>
        <p:spPr>
          <a:xfrm>
            <a:off x="6172200" y="1902434"/>
            <a:ext cx="44823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/home </a:t>
            </a:r>
            <a:r>
              <a:rPr lang="en-US" dirty="0"/>
              <a:t>– Home directory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/home/csci-476  CSCI 476 code repo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27CB79-A854-254A-2AEE-700A0BCDC20D}"/>
              </a:ext>
            </a:extLst>
          </p:cNvPr>
          <p:cNvSpPr txBox="1"/>
          <p:nvPr/>
        </p:nvSpPr>
        <p:spPr>
          <a:xfrm>
            <a:off x="6193935" y="2738321"/>
            <a:ext cx="59314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/var </a:t>
            </a:r>
            <a:r>
              <a:rPr lang="en-US" dirty="0"/>
              <a:t>– Variable files (caches and logs)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/home/log/  contains log files generated by services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154E72-3B52-DC59-C53B-68724E10049C}"/>
              </a:ext>
            </a:extLst>
          </p:cNvPr>
          <p:cNvSpPr txBox="1"/>
          <p:nvPr/>
        </p:nvSpPr>
        <p:spPr>
          <a:xfrm>
            <a:off x="6193935" y="3574208"/>
            <a:ext cx="45207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/bin </a:t>
            </a:r>
            <a:r>
              <a:rPr lang="en-US" dirty="0"/>
              <a:t>– Binaries for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/bin/ls  Binary for ls command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/bin/</a:t>
            </a:r>
            <a:r>
              <a:rPr lang="en-US" dirty="0" err="1">
                <a:sym typeface="Wingdings" panose="05000000000000000000" pitchFamily="2" charset="2"/>
              </a:rPr>
              <a:t>mkdir</a:t>
            </a:r>
            <a:r>
              <a:rPr lang="en-US" dirty="0">
                <a:sym typeface="Wingdings" panose="05000000000000000000" pitchFamily="2" charset="2"/>
              </a:rPr>
              <a:t>  Binary for </a:t>
            </a:r>
            <a:r>
              <a:rPr lang="en-US" dirty="0" err="1">
                <a:sym typeface="Wingdings" panose="05000000000000000000" pitchFamily="2" charset="2"/>
              </a:rPr>
              <a:t>mkdir</a:t>
            </a:r>
            <a:r>
              <a:rPr lang="en-US" dirty="0">
                <a:sym typeface="Wingdings" panose="05000000000000000000" pitchFamily="2" charset="2"/>
              </a:rPr>
              <a:t>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4173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26EA4E-60E2-FDAA-FA2C-C42D841A027F}"/>
              </a:ext>
            </a:extLst>
          </p:cNvPr>
          <p:cNvSpPr txBox="1"/>
          <p:nvPr/>
        </p:nvSpPr>
        <p:spPr>
          <a:xfrm>
            <a:off x="152400" y="76200"/>
            <a:ext cx="1903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System()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FC0A7F-C52B-887B-044D-31DE53C2D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19200"/>
            <a:ext cx="9153525" cy="1304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EFECFC-0072-B5BE-A69E-D7403FE0D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2895600"/>
            <a:ext cx="8346440" cy="247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582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26EA4E-60E2-FDAA-FA2C-C42D841A027F}"/>
              </a:ext>
            </a:extLst>
          </p:cNvPr>
          <p:cNvSpPr txBox="1"/>
          <p:nvPr/>
        </p:nvSpPr>
        <p:spPr>
          <a:xfrm>
            <a:off x="152400" y="76200"/>
            <a:ext cx="3204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audit </a:t>
            </a:r>
            <a:r>
              <a:rPr lang="en-US" dirty="0"/>
              <a:t>Set UID program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18AF3-7BC1-CD5A-1F56-309B41AD71C2}"/>
              </a:ext>
            </a:extLst>
          </p:cNvPr>
          <p:cNvSpPr txBox="1"/>
          <p:nvPr/>
        </p:nvSpPr>
        <p:spPr>
          <a:xfrm>
            <a:off x="990600" y="1189166"/>
            <a:ext cx="90346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Suppose you are preparing for an audit. An auditor may need the access to view certain files.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Instead of giving them total access to everything on the system, we will create a privileged program that will the auditor view the content of some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440F90-E67F-4097-50E4-916B5E9125BB}"/>
              </a:ext>
            </a:extLst>
          </p:cNvPr>
          <p:cNvSpPr txBox="1"/>
          <p:nvPr/>
        </p:nvSpPr>
        <p:spPr>
          <a:xfrm>
            <a:off x="762000" y="4267200"/>
            <a:ext cx="131826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./audit company_data.csv      </a:t>
            </a:r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./audit ../lab0/solution.docx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5472C8E-DFC5-5E80-D9F7-DE71656474A7}"/>
              </a:ext>
            </a:extLst>
          </p:cNvPr>
          <p:cNvCxnSpPr/>
          <p:nvPr/>
        </p:nvCxnSpPr>
        <p:spPr>
          <a:xfrm flipH="1">
            <a:off x="1752600" y="4038600"/>
            <a:ext cx="88083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6283DDE-1D94-D33C-30C1-4C834F238518}"/>
              </a:ext>
            </a:extLst>
          </p:cNvPr>
          <p:cNvSpPr txBox="1"/>
          <p:nvPr/>
        </p:nvSpPr>
        <p:spPr>
          <a:xfrm>
            <a:off x="741680" y="3672418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Set-UID program name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68BF73-DC53-32C4-9DB0-A97D0CF7711F}"/>
              </a:ext>
            </a:extLst>
          </p:cNvPr>
          <p:cNvCxnSpPr/>
          <p:nvPr/>
        </p:nvCxnSpPr>
        <p:spPr>
          <a:xfrm flipH="1">
            <a:off x="4744720" y="4035450"/>
            <a:ext cx="88083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1479264-08B8-FCAA-75DB-5FBA3FBF27D5}"/>
              </a:ext>
            </a:extLst>
          </p:cNvPr>
          <p:cNvSpPr txBox="1"/>
          <p:nvPr/>
        </p:nvSpPr>
        <p:spPr>
          <a:xfrm>
            <a:off x="3733800" y="3669268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of file the auditor will view</a:t>
            </a:r>
          </a:p>
        </p:txBody>
      </p:sp>
    </p:spTree>
    <p:extLst>
      <p:ext uri="{BB962C8B-B14F-4D97-AF65-F5344CB8AC3E}">
        <p14:creationId xmlns:p14="http://schemas.microsoft.com/office/powerpoint/2010/main" val="5696679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26EA4E-60E2-FDAA-FA2C-C42D841A027F}"/>
              </a:ext>
            </a:extLst>
          </p:cNvPr>
          <p:cNvSpPr txBox="1"/>
          <p:nvPr/>
        </p:nvSpPr>
        <p:spPr>
          <a:xfrm>
            <a:off x="152400" y="76200"/>
            <a:ext cx="1903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catall.c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F2DB09-BE89-C3CC-50AF-F76F4011B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609580"/>
            <a:ext cx="8227877" cy="57578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B54387-C281-A673-9D50-BC392BD7AD73}"/>
              </a:ext>
            </a:extLst>
          </p:cNvPr>
          <p:cNvSpPr txBox="1"/>
          <p:nvPr/>
        </p:nvSpPr>
        <p:spPr>
          <a:xfrm>
            <a:off x="7543800" y="3026846"/>
            <a:ext cx="3733800" cy="92333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command line argument (file path) is appended to the string “/bin/cat”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45AC6D-B2F3-D423-42E6-85CC8B4E8D32}"/>
              </a:ext>
            </a:extLst>
          </p:cNvPr>
          <p:cNvSpPr txBox="1"/>
          <p:nvPr/>
        </p:nvSpPr>
        <p:spPr>
          <a:xfrm>
            <a:off x="7381939" y="4948957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Spawns a new process that executes: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9B6EF-C569-CCBD-CA7B-C49B650ECB3F}"/>
              </a:ext>
            </a:extLst>
          </p:cNvPr>
          <p:cNvSpPr txBox="1"/>
          <p:nvPr/>
        </p:nvSpPr>
        <p:spPr>
          <a:xfrm>
            <a:off x="8077200" y="5381200"/>
            <a:ext cx="6121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/bin/cat [FILE_PATH] </a:t>
            </a:r>
          </a:p>
          <a:p>
            <a:endParaRPr lang="en-US" dirty="0"/>
          </a:p>
          <a:p>
            <a:r>
              <a:rPr lang="en-US" dirty="0"/>
              <a:t>ex.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/bin/cat my_file.txt </a:t>
            </a:r>
          </a:p>
        </p:txBody>
      </p:sp>
    </p:spTree>
    <p:extLst>
      <p:ext uri="{BB962C8B-B14F-4D97-AF65-F5344CB8AC3E}">
        <p14:creationId xmlns:p14="http://schemas.microsoft.com/office/powerpoint/2010/main" val="10111031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3DAD74-0620-BCC5-3FCE-BF79728C50BC}"/>
              </a:ext>
            </a:extLst>
          </p:cNvPr>
          <p:cNvSpPr txBox="1"/>
          <p:nvPr/>
        </p:nvSpPr>
        <p:spPr>
          <a:xfrm>
            <a:off x="685800" y="762000"/>
            <a:ext cx="90346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Suppose you are preparing for an audit. An auditor may need the access to view certain files.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Instead of giving them total access to everything on the system, we will create a privileged program that will the auditor view the content of some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6B9AF-1FC8-F0B7-2A1B-D8C21DF07343}"/>
              </a:ext>
            </a:extLst>
          </p:cNvPr>
          <p:cNvSpPr txBox="1"/>
          <p:nvPr/>
        </p:nvSpPr>
        <p:spPr>
          <a:xfrm>
            <a:off x="457200" y="3840034"/>
            <a:ext cx="131826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./audit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company_data.csv      </a:t>
            </a:r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./audit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../lab0/solution.docx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87CE7F-08A6-873F-8EA7-933BDC1C0D77}"/>
              </a:ext>
            </a:extLst>
          </p:cNvPr>
          <p:cNvCxnSpPr/>
          <p:nvPr/>
        </p:nvCxnSpPr>
        <p:spPr>
          <a:xfrm flipH="1">
            <a:off x="1447800" y="3611434"/>
            <a:ext cx="88083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523702-0D09-4173-F0A2-57A2E7B0FC26}"/>
              </a:ext>
            </a:extLst>
          </p:cNvPr>
          <p:cNvSpPr txBox="1"/>
          <p:nvPr/>
        </p:nvSpPr>
        <p:spPr>
          <a:xfrm>
            <a:off x="436880" y="3245252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Set-UID program name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3F4D55-C545-DC6E-2663-EDDB3DA085B8}"/>
              </a:ext>
            </a:extLst>
          </p:cNvPr>
          <p:cNvCxnSpPr/>
          <p:nvPr/>
        </p:nvCxnSpPr>
        <p:spPr>
          <a:xfrm flipH="1">
            <a:off x="4439920" y="3608284"/>
            <a:ext cx="88083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2A66868-7B99-2C91-1BDB-F7FF774FBDDE}"/>
              </a:ext>
            </a:extLst>
          </p:cNvPr>
          <p:cNvSpPr txBox="1"/>
          <p:nvPr/>
        </p:nvSpPr>
        <p:spPr>
          <a:xfrm>
            <a:off x="3429000" y="3242102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of file the auditor will 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70BE2C-FA49-7BF4-7B70-15599EBE8EC8}"/>
              </a:ext>
            </a:extLst>
          </p:cNvPr>
          <p:cNvSpPr txBox="1"/>
          <p:nvPr/>
        </p:nvSpPr>
        <p:spPr>
          <a:xfrm>
            <a:off x="6545834" y="3855934"/>
            <a:ext cx="5554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/bin/cat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company_data.csv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48E9FA-C8CC-A8D4-BA54-E169A47692D0}"/>
              </a:ext>
            </a:extLst>
          </p:cNvPr>
          <p:cNvSpPr txBox="1"/>
          <p:nvPr/>
        </p:nvSpPr>
        <p:spPr>
          <a:xfrm>
            <a:off x="5029200" y="5632281"/>
            <a:ext cx="6843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/bin/cat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../lab0/solution.docx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695DC85-E061-3052-A474-CBEA803D29A7}"/>
              </a:ext>
            </a:extLst>
          </p:cNvPr>
          <p:cNvSpPr/>
          <p:nvPr/>
        </p:nvSpPr>
        <p:spPr>
          <a:xfrm>
            <a:off x="5994400" y="4017454"/>
            <a:ext cx="457200" cy="200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0EE1B65-C710-E5BA-6CC2-160D8F2EDD55}"/>
              </a:ext>
            </a:extLst>
          </p:cNvPr>
          <p:cNvSpPr/>
          <p:nvPr/>
        </p:nvSpPr>
        <p:spPr>
          <a:xfrm rot="2936099">
            <a:off x="5868031" y="5305873"/>
            <a:ext cx="457200" cy="1478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5884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3DAD74-0620-BCC5-3FCE-BF79728C50BC}"/>
              </a:ext>
            </a:extLst>
          </p:cNvPr>
          <p:cNvSpPr txBox="1"/>
          <p:nvPr/>
        </p:nvSpPr>
        <p:spPr>
          <a:xfrm>
            <a:off x="685800" y="762000"/>
            <a:ext cx="90346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Suppose you are preparing for an audit. An auditor may need the access to view certain files.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Instead of giving them total access to everything on the system, we will create a privileged program that will the auditor view the content of some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6B9AF-1FC8-F0B7-2A1B-D8C21DF07343}"/>
              </a:ext>
            </a:extLst>
          </p:cNvPr>
          <p:cNvSpPr txBox="1"/>
          <p:nvPr/>
        </p:nvSpPr>
        <p:spPr>
          <a:xfrm>
            <a:off x="457200" y="3840034"/>
            <a:ext cx="131826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./audit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company_data.csv      </a:t>
            </a:r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./audit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../lab0/solution.docx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87CE7F-08A6-873F-8EA7-933BDC1C0D77}"/>
              </a:ext>
            </a:extLst>
          </p:cNvPr>
          <p:cNvCxnSpPr/>
          <p:nvPr/>
        </p:nvCxnSpPr>
        <p:spPr>
          <a:xfrm flipH="1">
            <a:off x="1447800" y="3611434"/>
            <a:ext cx="88083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523702-0D09-4173-F0A2-57A2E7B0FC26}"/>
              </a:ext>
            </a:extLst>
          </p:cNvPr>
          <p:cNvSpPr txBox="1"/>
          <p:nvPr/>
        </p:nvSpPr>
        <p:spPr>
          <a:xfrm>
            <a:off x="436880" y="3245252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Set-UID program name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3F4D55-C545-DC6E-2663-EDDB3DA085B8}"/>
              </a:ext>
            </a:extLst>
          </p:cNvPr>
          <p:cNvCxnSpPr/>
          <p:nvPr/>
        </p:nvCxnSpPr>
        <p:spPr>
          <a:xfrm flipH="1">
            <a:off x="4439920" y="3608284"/>
            <a:ext cx="88083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2A66868-7B99-2C91-1BDB-F7FF774FBDDE}"/>
              </a:ext>
            </a:extLst>
          </p:cNvPr>
          <p:cNvSpPr txBox="1"/>
          <p:nvPr/>
        </p:nvSpPr>
        <p:spPr>
          <a:xfrm>
            <a:off x="3429000" y="3242102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of file the auditor will 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70BE2C-FA49-7BF4-7B70-15599EBE8EC8}"/>
              </a:ext>
            </a:extLst>
          </p:cNvPr>
          <p:cNvSpPr txBox="1"/>
          <p:nvPr/>
        </p:nvSpPr>
        <p:spPr>
          <a:xfrm>
            <a:off x="6545834" y="3855934"/>
            <a:ext cx="5554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/bin/cat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company_data.csv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48E9FA-C8CC-A8D4-BA54-E169A47692D0}"/>
              </a:ext>
            </a:extLst>
          </p:cNvPr>
          <p:cNvSpPr txBox="1"/>
          <p:nvPr/>
        </p:nvSpPr>
        <p:spPr>
          <a:xfrm>
            <a:off x="5562600" y="5567501"/>
            <a:ext cx="6843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/bin/cat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../lab0/solution.docx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695DC85-E061-3052-A474-CBEA803D29A7}"/>
              </a:ext>
            </a:extLst>
          </p:cNvPr>
          <p:cNvSpPr/>
          <p:nvPr/>
        </p:nvSpPr>
        <p:spPr>
          <a:xfrm>
            <a:off x="5994400" y="4017454"/>
            <a:ext cx="457200" cy="200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0EE1B65-C710-E5BA-6CC2-160D8F2EDD55}"/>
              </a:ext>
            </a:extLst>
          </p:cNvPr>
          <p:cNvSpPr/>
          <p:nvPr/>
        </p:nvSpPr>
        <p:spPr>
          <a:xfrm rot="2936099">
            <a:off x="5868031" y="5305873"/>
            <a:ext cx="457200" cy="1478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3BF702-A1F7-E9D4-61E7-060B58121176}"/>
              </a:ext>
            </a:extLst>
          </p:cNvPr>
          <p:cNvSpPr txBox="1"/>
          <p:nvPr/>
        </p:nvSpPr>
        <p:spPr>
          <a:xfrm>
            <a:off x="126071" y="6003392"/>
            <a:ext cx="8244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!!!</a:t>
            </a:r>
            <a:r>
              <a:rPr lang="en-US" sz="2400" dirty="0"/>
              <a:t> We have some control over the behavior of this program</a:t>
            </a:r>
          </a:p>
        </p:txBody>
      </p:sp>
    </p:spTree>
    <p:extLst>
      <p:ext uri="{BB962C8B-B14F-4D97-AF65-F5344CB8AC3E}">
        <p14:creationId xmlns:p14="http://schemas.microsoft.com/office/powerpoint/2010/main" val="21253130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6B9AF-1FC8-F0B7-2A1B-D8C21DF07343}"/>
              </a:ext>
            </a:extLst>
          </p:cNvPr>
          <p:cNvSpPr txBox="1"/>
          <p:nvPr/>
        </p:nvSpPr>
        <p:spPr>
          <a:xfrm>
            <a:off x="2895600" y="1349383"/>
            <a:ext cx="13182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./audit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company_data.csv    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70BE2C-FA49-7BF4-7B70-15599EBE8EC8}"/>
              </a:ext>
            </a:extLst>
          </p:cNvPr>
          <p:cNvSpPr txBox="1"/>
          <p:nvPr/>
        </p:nvSpPr>
        <p:spPr>
          <a:xfrm>
            <a:off x="2895600" y="2707176"/>
            <a:ext cx="5554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/bin/cat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company_data.csv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695DC85-E061-3052-A474-CBEA803D29A7}"/>
              </a:ext>
            </a:extLst>
          </p:cNvPr>
          <p:cNvSpPr/>
          <p:nvPr/>
        </p:nvSpPr>
        <p:spPr>
          <a:xfrm rot="5400000">
            <a:off x="5130513" y="2065035"/>
            <a:ext cx="457200" cy="4323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3BF702-A1F7-E9D4-61E7-060B58121176}"/>
              </a:ext>
            </a:extLst>
          </p:cNvPr>
          <p:cNvSpPr txBox="1"/>
          <p:nvPr/>
        </p:nvSpPr>
        <p:spPr>
          <a:xfrm>
            <a:off x="1551847" y="305614"/>
            <a:ext cx="8244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!!!</a:t>
            </a:r>
            <a:r>
              <a:rPr lang="en-US" sz="2400" dirty="0"/>
              <a:t> We have some control over the behavior of this program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F95322-7C92-B5D8-362D-26C903B464B1}"/>
              </a:ext>
            </a:extLst>
          </p:cNvPr>
          <p:cNvSpPr txBox="1"/>
          <p:nvPr/>
        </p:nvSpPr>
        <p:spPr>
          <a:xfrm>
            <a:off x="304800" y="1347476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 Input: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55D655-C166-686A-98DA-9937F2744701}"/>
              </a:ext>
            </a:extLst>
          </p:cNvPr>
          <p:cNvSpPr txBox="1"/>
          <p:nvPr/>
        </p:nvSpPr>
        <p:spPr>
          <a:xfrm>
            <a:off x="330200" y="2784120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Command Executed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13487A-EDEC-4E40-1EF2-5E5A95A61768}"/>
              </a:ext>
            </a:extLst>
          </p:cNvPr>
          <p:cNvSpPr txBox="1"/>
          <p:nvPr/>
        </p:nvSpPr>
        <p:spPr>
          <a:xfrm>
            <a:off x="1499751" y="4534584"/>
            <a:ext cx="9321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Because this is a SET-UID program, things can get </a:t>
            </a:r>
            <a:r>
              <a:rPr lang="en-US" sz="2400" i="1" dirty="0"/>
              <a:t>very interesting</a:t>
            </a:r>
          </a:p>
        </p:txBody>
      </p:sp>
    </p:spTree>
    <p:extLst>
      <p:ext uri="{BB962C8B-B14F-4D97-AF65-F5344CB8AC3E}">
        <p14:creationId xmlns:p14="http://schemas.microsoft.com/office/powerpoint/2010/main" val="1598921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E73D00-4554-002C-778F-0B30B185C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57200"/>
            <a:ext cx="8227877" cy="57578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9F6203-F885-65AE-1756-BD81D1FED6D0}"/>
              </a:ext>
            </a:extLst>
          </p:cNvPr>
          <p:cNvSpPr txBox="1"/>
          <p:nvPr/>
        </p:nvSpPr>
        <p:spPr>
          <a:xfrm>
            <a:off x="6934200" y="1600200"/>
            <a:ext cx="4301177" cy="461665"/>
          </a:xfrm>
          <a:prstGeom prst="rect">
            <a:avLst/>
          </a:prstGeom>
          <a:noFill/>
          <a:ln w="38100">
            <a:solidFill>
              <a:srgbClr val="151414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system()</a:t>
            </a:r>
            <a:r>
              <a:rPr lang="en-US" dirty="0"/>
              <a:t> is a </a:t>
            </a:r>
            <a:r>
              <a:rPr lang="en-US" b="1" dirty="0"/>
              <a:t>very unsafe </a:t>
            </a:r>
            <a:r>
              <a:rPr lang="en-US" dirty="0"/>
              <a:t>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CB5489-C826-F18E-5F62-3EE80B661D49}"/>
              </a:ext>
            </a:extLst>
          </p:cNvPr>
          <p:cNvSpPr txBox="1"/>
          <p:nvPr/>
        </p:nvSpPr>
        <p:spPr>
          <a:xfrm>
            <a:off x="7543800" y="2590800"/>
            <a:ext cx="3900135" cy="923330"/>
          </a:xfrm>
          <a:prstGeom prst="rect">
            <a:avLst/>
          </a:prstGeom>
          <a:noFill/>
          <a:ln w="38100">
            <a:solidFill>
              <a:srgbClr val="15141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can exploit this by maliciously constructing the input to this program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52CCE7-631C-C270-D5AB-43116472E8F2}"/>
              </a:ext>
            </a:extLst>
          </p:cNvPr>
          <p:cNvSpPr txBox="1"/>
          <p:nvPr/>
        </p:nvSpPr>
        <p:spPr>
          <a:xfrm>
            <a:off x="7620000" y="4218264"/>
            <a:ext cx="4114800" cy="646331"/>
          </a:xfrm>
          <a:prstGeom prst="rect">
            <a:avLst/>
          </a:prstGeom>
          <a:noFill/>
          <a:ln w="38100">
            <a:solidFill>
              <a:srgbClr val="15141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Hint: the string passed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system()</a:t>
            </a:r>
            <a:r>
              <a:rPr lang="en-US" dirty="0"/>
              <a:t> can include </a:t>
            </a:r>
            <a:r>
              <a:rPr lang="en-US" i="1" dirty="0"/>
              <a:t>multiple</a:t>
            </a:r>
            <a:r>
              <a:rPr lang="en-US" dirty="0"/>
              <a:t> commands</a:t>
            </a:r>
          </a:p>
        </p:txBody>
      </p:sp>
    </p:spTree>
    <p:extLst>
      <p:ext uri="{BB962C8B-B14F-4D97-AF65-F5344CB8AC3E}">
        <p14:creationId xmlns:p14="http://schemas.microsoft.com/office/powerpoint/2010/main" val="36109471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E73D00-4554-002C-778F-0B30B185C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57200"/>
            <a:ext cx="8227877" cy="57578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9F6203-F885-65AE-1756-BD81D1FED6D0}"/>
              </a:ext>
            </a:extLst>
          </p:cNvPr>
          <p:cNvSpPr txBox="1"/>
          <p:nvPr/>
        </p:nvSpPr>
        <p:spPr>
          <a:xfrm>
            <a:off x="6934200" y="1600200"/>
            <a:ext cx="4301177" cy="461665"/>
          </a:xfrm>
          <a:prstGeom prst="rect">
            <a:avLst/>
          </a:prstGeom>
          <a:noFill/>
          <a:ln w="38100">
            <a:solidFill>
              <a:srgbClr val="151414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system()</a:t>
            </a:r>
            <a:r>
              <a:rPr lang="en-US" dirty="0"/>
              <a:t> is a </a:t>
            </a:r>
            <a:r>
              <a:rPr lang="en-US" b="1" dirty="0"/>
              <a:t>very unsafe </a:t>
            </a:r>
            <a:r>
              <a:rPr lang="en-US" dirty="0"/>
              <a:t>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CB5489-C826-F18E-5F62-3EE80B661D49}"/>
              </a:ext>
            </a:extLst>
          </p:cNvPr>
          <p:cNvSpPr txBox="1"/>
          <p:nvPr/>
        </p:nvSpPr>
        <p:spPr>
          <a:xfrm>
            <a:off x="7543800" y="2590800"/>
            <a:ext cx="3900135" cy="923330"/>
          </a:xfrm>
          <a:prstGeom prst="rect">
            <a:avLst/>
          </a:prstGeom>
          <a:noFill/>
          <a:ln w="38100">
            <a:solidFill>
              <a:srgbClr val="15141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can exploit this by maliciously constructing the input to this program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52CCE7-631C-C270-D5AB-43116472E8F2}"/>
              </a:ext>
            </a:extLst>
          </p:cNvPr>
          <p:cNvSpPr txBox="1"/>
          <p:nvPr/>
        </p:nvSpPr>
        <p:spPr>
          <a:xfrm>
            <a:off x="7620000" y="4218264"/>
            <a:ext cx="4114800" cy="646331"/>
          </a:xfrm>
          <a:prstGeom prst="rect">
            <a:avLst/>
          </a:prstGeom>
          <a:noFill/>
          <a:ln w="38100">
            <a:solidFill>
              <a:srgbClr val="15141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Hint: the string passed to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system()</a:t>
            </a:r>
            <a:r>
              <a:rPr lang="en-US" dirty="0"/>
              <a:t> can include </a:t>
            </a:r>
            <a:r>
              <a:rPr lang="en-US" i="1" dirty="0"/>
              <a:t>multiple</a:t>
            </a:r>
            <a:r>
              <a:rPr lang="en-US" dirty="0"/>
              <a:t> commands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4FF826-81F1-B756-3E53-6494B37379C2}"/>
              </a:ext>
            </a:extLst>
          </p:cNvPr>
          <p:cNvSpPr txBox="1"/>
          <p:nvPr/>
        </p:nvSpPr>
        <p:spPr>
          <a:xfrm>
            <a:off x="3999446" y="5452677"/>
            <a:ext cx="75399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./audit “my_info.txt; /bin/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</a:p>
        </p:txBody>
      </p:sp>
    </p:spTree>
    <p:extLst>
      <p:ext uri="{BB962C8B-B14F-4D97-AF65-F5344CB8AC3E}">
        <p14:creationId xmlns:p14="http://schemas.microsoft.com/office/powerpoint/2010/main" val="28583571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9CEDCC-A4EA-1E19-6E32-311772B33968}"/>
              </a:ext>
            </a:extLst>
          </p:cNvPr>
          <p:cNvSpPr txBox="1"/>
          <p:nvPr/>
        </p:nvSpPr>
        <p:spPr>
          <a:xfrm>
            <a:off x="1600200" y="381000"/>
            <a:ext cx="974818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./audit “my_info.txt; /bin/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(/bin/cat my_info.txt; /bin/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06E69F26-498B-1F12-8C44-3E905A8CE2D5}"/>
              </a:ext>
            </a:extLst>
          </p:cNvPr>
          <p:cNvSpPr/>
          <p:nvPr/>
        </p:nvSpPr>
        <p:spPr>
          <a:xfrm>
            <a:off x="5410200" y="1066800"/>
            <a:ext cx="4572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325E5C-3CA1-0F4F-544C-6713B74D3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190458"/>
            <a:ext cx="11430000" cy="15896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C736F6-6DF6-8D9B-76DA-ADBE91EB335D}"/>
              </a:ext>
            </a:extLst>
          </p:cNvPr>
          <p:cNvSpPr txBox="1"/>
          <p:nvPr/>
        </p:nvSpPr>
        <p:spPr>
          <a:xfrm>
            <a:off x="1917268" y="5160893"/>
            <a:ext cx="7443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system()</a:t>
            </a:r>
            <a:r>
              <a:rPr lang="en-US" sz="2400" dirty="0"/>
              <a:t> interprets this as </a:t>
            </a:r>
            <a:r>
              <a:rPr lang="en-US" sz="2400" i="1" dirty="0"/>
              <a:t>two separate </a:t>
            </a:r>
            <a:r>
              <a:rPr lang="en-US" sz="2400" dirty="0"/>
              <a:t>commands</a:t>
            </a:r>
          </a:p>
        </p:txBody>
      </p:sp>
    </p:spTree>
    <p:extLst>
      <p:ext uri="{BB962C8B-B14F-4D97-AF65-F5344CB8AC3E}">
        <p14:creationId xmlns:p14="http://schemas.microsoft.com/office/powerpoint/2010/main" val="36499529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547F6D-2565-E014-866F-898C78C9674E}"/>
              </a:ext>
            </a:extLst>
          </p:cNvPr>
          <p:cNvSpPr txBox="1"/>
          <p:nvPr/>
        </p:nvSpPr>
        <p:spPr>
          <a:xfrm>
            <a:off x="1600200" y="381000"/>
            <a:ext cx="974818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./audit “my_info.txt; /bin/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(/bin/cat my_info.txt; /bin/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F508865-7F28-331B-CBCD-6E39509B9699}"/>
              </a:ext>
            </a:extLst>
          </p:cNvPr>
          <p:cNvSpPr/>
          <p:nvPr/>
        </p:nvSpPr>
        <p:spPr>
          <a:xfrm>
            <a:off x="5410200" y="1066800"/>
            <a:ext cx="4572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EB2931-F8D3-3331-892A-931490D25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190458"/>
            <a:ext cx="11430000" cy="15896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5AC270-7049-C868-C628-5BBDD7F63010}"/>
              </a:ext>
            </a:extLst>
          </p:cNvPr>
          <p:cNvSpPr txBox="1"/>
          <p:nvPr/>
        </p:nvSpPr>
        <p:spPr>
          <a:xfrm>
            <a:off x="1917268" y="5160893"/>
            <a:ext cx="7443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system()</a:t>
            </a:r>
            <a:r>
              <a:rPr lang="en-US" sz="2400" dirty="0"/>
              <a:t> interprets this as </a:t>
            </a:r>
            <a:r>
              <a:rPr lang="en-US" sz="2400" i="1" dirty="0"/>
              <a:t>two separate </a:t>
            </a:r>
            <a:r>
              <a:rPr lang="en-US" sz="2400" dirty="0"/>
              <a:t>commands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6034C02-1F04-7931-4997-0B1E261F9B4D}"/>
                  </a:ext>
                </a:extLst>
              </p14:cNvPr>
              <p14:cNvContentPartPr/>
              <p14:nvPr/>
            </p14:nvContentPartPr>
            <p14:xfrm>
              <a:off x="3812665" y="517093"/>
              <a:ext cx="2795400" cy="243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6034C02-1F04-7931-4997-0B1E261F9B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58665" y="409253"/>
                <a:ext cx="2903040" cy="4586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E1DBCD9-AC30-36F8-E037-5E55C8808CAE}"/>
                  </a:ext>
                </a:extLst>
              </p14:cNvPr>
              <p14:cNvContentPartPr/>
              <p14:nvPr/>
            </p14:nvContentPartPr>
            <p14:xfrm>
              <a:off x="3622585" y="2030893"/>
              <a:ext cx="5017320" cy="2437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E1DBCD9-AC30-36F8-E037-5E55C8808C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68585" y="1922893"/>
                <a:ext cx="5124960" cy="4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7AB272D-1F8F-7AF2-0B57-E01D8D3E5DEA}"/>
                  </a:ext>
                </a:extLst>
              </p14:cNvPr>
              <p14:cNvContentPartPr/>
              <p14:nvPr/>
            </p14:nvContentPartPr>
            <p14:xfrm>
              <a:off x="370345" y="3812533"/>
              <a:ext cx="4450680" cy="134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7AB272D-1F8F-7AF2-0B57-E01D8D3E5DE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6345" y="3704533"/>
                <a:ext cx="455832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1978E05-83CB-BCB2-8202-EE735884AC1F}"/>
                  </a:ext>
                </a:extLst>
              </p14:cNvPr>
              <p14:cNvContentPartPr/>
              <p14:nvPr/>
            </p14:nvContentPartPr>
            <p14:xfrm>
              <a:off x="7036825" y="502693"/>
              <a:ext cx="1778760" cy="255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1978E05-83CB-BCB2-8202-EE735884AC1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82825" y="394693"/>
                <a:ext cx="188640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438428B-F075-9EBF-E749-992EEBBC38F6}"/>
                  </a:ext>
                </a:extLst>
              </p14:cNvPr>
              <p14:cNvContentPartPr/>
              <p14:nvPr/>
            </p14:nvContentPartPr>
            <p14:xfrm>
              <a:off x="8899465" y="1982653"/>
              <a:ext cx="1859040" cy="283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438428B-F075-9EBF-E749-992EEBBC38F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45465" y="1874653"/>
                <a:ext cx="1966680" cy="49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8C9D5CA-6076-B681-9C06-9B7D9C0CD54C}"/>
                  </a:ext>
                </a:extLst>
              </p14:cNvPr>
              <p14:cNvContentPartPr/>
              <p14:nvPr/>
            </p14:nvContentPartPr>
            <p14:xfrm>
              <a:off x="336145" y="4185493"/>
              <a:ext cx="424440" cy="161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8C9D5CA-6076-B681-9C06-9B7D9C0CD54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2145" y="4077733"/>
                <a:ext cx="532080" cy="37680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6208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B4C5B58-BFD1-33B7-F45C-95747D6EA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-17987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37C1F6-4D26-477C-0416-70D552A9814C}"/>
              </a:ext>
            </a:extLst>
          </p:cNvPr>
          <p:cNvSpPr txBox="1"/>
          <p:nvPr/>
        </p:nvSpPr>
        <p:spPr>
          <a:xfrm>
            <a:off x="6212576" y="304800"/>
            <a:ext cx="54056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/</a:t>
            </a:r>
            <a:r>
              <a:rPr lang="en-US" sz="2400" b="1" dirty="0" err="1"/>
              <a:t>etc</a:t>
            </a:r>
            <a:r>
              <a:rPr lang="en-US" sz="2400" b="1" dirty="0"/>
              <a:t> </a:t>
            </a:r>
            <a:r>
              <a:rPr lang="en-US" dirty="0"/>
              <a:t>– configuration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/passwd </a:t>
            </a:r>
            <a:r>
              <a:rPr lang="en-US" dirty="0">
                <a:sym typeface="Wingdings" panose="05000000000000000000" pitchFamily="2" charset="2"/>
              </a:rPr>
              <a:t> User account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/</a:t>
            </a:r>
            <a:r>
              <a:rPr lang="en-US" dirty="0" err="1">
                <a:sym typeface="Wingdings" panose="05000000000000000000" pitchFamily="2" charset="2"/>
              </a:rPr>
              <a:t>etc</a:t>
            </a:r>
            <a:r>
              <a:rPr lang="en-US" dirty="0">
                <a:sym typeface="Wingdings" panose="05000000000000000000" pitchFamily="2" charset="2"/>
              </a:rPr>
              <a:t>/shadow  Hashed Passwords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/</a:t>
            </a:r>
            <a:r>
              <a:rPr lang="en-US" dirty="0" err="1">
                <a:sym typeface="Wingdings" panose="05000000000000000000" pitchFamily="2" charset="2"/>
              </a:rPr>
              <a:t>etc</a:t>
            </a:r>
            <a:r>
              <a:rPr lang="en-US" dirty="0">
                <a:sym typeface="Wingdings" panose="05000000000000000000" pitchFamily="2" charset="2"/>
              </a:rPr>
              <a:t>/hosts  IP Addresses to Hostname Configs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/</a:t>
            </a:r>
            <a:r>
              <a:rPr lang="en-US" dirty="0" err="1">
                <a:sym typeface="Wingdings" panose="05000000000000000000" pitchFamily="2" charset="2"/>
              </a:rPr>
              <a:t>etc</a:t>
            </a:r>
            <a:r>
              <a:rPr lang="en-US" dirty="0">
                <a:sym typeface="Wingdings" panose="05000000000000000000" pitchFamily="2" charset="2"/>
              </a:rPr>
              <a:t>/</a:t>
            </a:r>
            <a:r>
              <a:rPr lang="en-US" dirty="0" err="1">
                <a:sym typeface="Wingdings" panose="05000000000000000000" pitchFamily="2" charset="2"/>
              </a:rPr>
              <a:t>resolv.conf</a:t>
            </a:r>
            <a:r>
              <a:rPr lang="en-US" dirty="0">
                <a:sym typeface="Wingdings" panose="05000000000000000000" pitchFamily="2" charset="2"/>
              </a:rPr>
              <a:t>  Configuration for DNS server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5CE76-D27B-4EF8-D08E-F9AAA4011594}"/>
              </a:ext>
            </a:extLst>
          </p:cNvPr>
          <p:cNvSpPr/>
          <p:nvPr/>
        </p:nvSpPr>
        <p:spPr>
          <a:xfrm>
            <a:off x="1752600" y="5181600"/>
            <a:ext cx="990600" cy="386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CB4003-180B-8FF6-4A8A-42295F612EBC}"/>
              </a:ext>
            </a:extLst>
          </p:cNvPr>
          <p:cNvSpPr txBox="1"/>
          <p:nvPr/>
        </p:nvSpPr>
        <p:spPr>
          <a:xfrm>
            <a:off x="6172200" y="1902434"/>
            <a:ext cx="44823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/home </a:t>
            </a:r>
            <a:r>
              <a:rPr lang="en-US" dirty="0"/>
              <a:t>– Home directory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/home/csci-476  CSCI 476 code repo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27CB79-A854-254A-2AEE-700A0BCDC20D}"/>
              </a:ext>
            </a:extLst>
          </p:cNvPr>
          <p:cNvSpPr txBox="1"/>
          <p:nvPr/>
        </p:nvSpPr>
        <p:spPr>
          <a:xfrm>
            <a:off x="6193935" y="2738321"/>
            <a:ext cx="59314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/var </a:t>
            </a:r>
            <a:r>
              <a:rPr lang="en-US" dirty="0"/>
              <a:t>– Variable files (caches and logs)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/home/log/  contains log files generated by services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154E72-3B52-DC59-C53B-68724E10049C}"/>
              </a:ext>
            </a:extLst>
          </p:cNvPr>
          <p:cNvSpPr txBox="1"/>
          <p:nvPr/>
        </p:nvSpPr>
        <p:spPr>
          <a:xfrm>
            <a:off x="6193935" y="3574208"/>
            <a:ext cx="45207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/bin </a:t>
            </a:r>
            <a:r>
              <a:rPr lang="en-US" dirty="0"/>
              <a:t>– Binaries for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/bin/ls  Binary for ls command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/bin/</a:t>
            </a:r>
            <a:r>
              <a:rPr lang="en-US" dirty="0" err="1">
                <a:sym typeface="Wingdings" panose="05000000000000000000" pitchFamily="2" charset="2"/>
              </a:rPr>
              <a:t>mkdir</a:t>
            </a:r>
            <a:r>
              <a:rPr lang="en-US" dirty="0">
                <a:sym typeface="Wingdings" panose="05000000000000000000" pitchFamily="2" charset="2"/>
              </a:rPr>
              <a:t>  Binary for </a:t>
            </a:r>
            <a:r>
              <a:rPr lang="en-US" dirty="0" err="1">
                <a:sym typeface="Wingdings" panose="05000000000000000000" pitchFamily="2" charset="2"/>
              </a:rPr>
              <a:t>mkdir</a:t>
            </a:r>
            <a:r>
              <a:rPr lang="en-US" dirty="0">
                <a:sym typeface="Wingdings" panose="05000000000000000000" pitchFamily="2" charset="2"/>
              </a:rPr>
              <a:t> command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A059EA-CE08-B932-536E-65E2188A175D}"/>
              </a:ext>
            </a:extLst>
          </p:cNvPr>
          <p:cNvSpPr txBox="1"/>
          <p:nvPr/>
        </p:nvSpPr>
        <p:spPr>
          <a:xfrm>
            <a:off x="6231871" y="4800600"/>
            <a:ext cx="39998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/</a:t>
            </a:r>
            <a:r>
              <a:rPr lang="en-US" sz="2400" b="1" dirty="0" err="1"/>
              <a:t>tmp</a:t>
            </a:r>
            <a:r>
              <a:rPr lang="en-US" sz="2400" b="1" dirty="0"/>
              <a:t> </a:t>
            </a:r>
            <a:r>
              <a:rPr lang="en-US" dirty="0"/>
              <a:t>– Temporary files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Does not have persistence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We will occasionally put stuff there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87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547F6D-2565-E014-866F-898C78C9674E}"/>
              </a:ext>
            </a:extLst>
          </p:cNvPr>
          <p:cNvSpPr txBox="1"/>
          <p:nvPr/>
        </p:nvSpPr>
        <p:spPr>
          <a:xfrm>
            <a:off x="1600200" y="381000"/>
            <a:ext cx="974818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./audit “my_info.txt; /bin/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(/bin/cat my_info.txt; /bin/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F508865-7F28-331B-CBCD-6E39509B9699}"/>
              </a:ext>
            </a:extLst>
          </p:cNvPr>
          <p:cNvSpPr/>
          <p:nvPr/>
        </p:nvSpPr>
        <p:spPr>
          <a:xfrm>
            <a:off x="5410200" y="1066800"/>
            <a:ext cx="4572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6034C02-1F04-7931-4997-0B1E261F9B4D}"/>
                  </a:ext>
                </a:extLst>
              </p14:cNvPr>
              <p14:cNvContentPartPr/>
              <p14:nvPr/>
            </p14:nvContentPartPr>
            <p14:xfrm>
              <a:off x="3812665" y="517093"/>
              <a:ext cx="2795400" cy="243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6034C02-1F04-7931-4997-0B1E261F9B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58665" y="409253"/>
                <a:ext cx="2903040" cy="4586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E1DBCD9-AC30-36F8-E037-5E55C8808CAE}"/>
                  </a:ext>
                </a:extLst>
              </p14:cNvPr>
              <p14:cNvContentPartPr/>
              <p14:nvPr/>
            </p14:nvContentPartPr>
            <p14:xfrm>
              <a:off x="3622585" y="2030893"/>
              <a:ext cx="5017320" cy="2437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E1DBCD9-AC30-36F8-E037-5E55C8808CA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68585" y="1922893"/>
                <a:ext cx="5124960" cy="4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1978E05-83CB-BCB2-8202-EE735884AC1F}"/>
                  </a:ext>
                </a:extLst>
              </p14:cNvPr>
              <p14:cNvContentPartPr/>
              <p14:nvPr/>
            </p14:nvContentPartPr>
            <p14:xfrm>
              <a:off x="7036825" y="502693"/>
              <a:ext cx="1778760" cy="255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1978E05-83CB-BCB2-8202-EE735884AC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82825" y="394693"/>
                <a:ext cx="188640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438428B-F075-9EBF-E749-992EEBBC38F6}"/>
                  </a:ext>
                </a:extLst>
              </p14:cNvPr>
              <p14:cNvContentPartPr/>
              <p14:nvPr/>
            </p14:nvContentPartPr>
            <p14:xfrm>
              <a:off x="8899465" y="1982653"/>
              <a:ext cx="1859040" cy="283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438428B-F075-9EBF-E749-992EEBBC38F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845465" y="1874653"/>
                <a:ext cx="1966680" cy="49932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2857BB15-CE32-5AEC-6E23-AAA6A015B1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" y="2877145"/>
            <a:ext cx="10994096" cy="3283200"/>
          </a:xfrm>
          <a:prstGeom prst="rect">
            <a:avLst/>
          </a:prstGeom>
        </p:spPr>
      </p:pic>
      <p:pic>
        <p:nvPicPr>
          <p:cNvPr id="7" name="Picture 2" descr="The Evil Patrick Meme Is the Newest 'SpongeBob' Meme">
            <a:extLst>
              <a:ext uri="{FF2B5EF4-FFF2-40B4-BE49-F238E27FC236}">
                <a16:creationId xmlns:a16="http://schemas.microsoft.com/office/drawing/2014/main" id="{6A361B4A-EE56-2ADE-81EF-9B8A5C8E6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740" y="4724400"/>
            <a:ext cx="1282460" cy="128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3BFEBC5-F444-D987-3F07-A6B6313BA90F}"/>
                  </a:ext>
                </a:extLst>
              </p14:cNvPr>
              <p14:cNvContentPartPr/>
              <p14:nvPr/>
            </p14:nvContentPartPr>
            <p14:xfrm>
              <a:off x="8648581" y="5485954"/>
              <a:ext cx="619920" cy="26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3BFEBC5-F444-D987-3F07-A6B6313BA90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594941" y="5378314"/>
                <a:ext cx="72756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397EDAA-E54A-4653-6631-11CA18378B1B}"/>
                  </a:ext>
                </a:extLst>
              </p14:cNvPr>
              <p14:cNvContentPartPr/>
              <p14:nvPr/>
            </p14:nvContentPartPr>
            <p14:xfrm>
              <a:off x="6811501" y="5813194"/>
              <a:ext cx="1424880" cy="7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397EDAA-E54A-4653-6631-11CA18378B1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57501" y="5705194"/>
                <a:ext cx="1532520" cy="22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45488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547F6D-2565-E014-866F-898C78C9674E}"/>
              </a:ext>
            </a:extLst>
          </p:cNvPr>
          <p:cNvSpPr txBox="1"/>
          <p:nvPr/>
        </p:nvSpPr>
        <p:spPr>
          <a:xfrm>
            <a:off x="1600200" y="381000"/>
            <a:ext cx="974818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./audit “my_info.txt; /bin/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(/bin/cat my_info.txt; /bin/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F508865-7F28-331B-CBCD-6E39509B9699}"/>
              </a:ext>
            </a:extLst>
          </p:cNvPr>
          <p:cNvSpPr/>
          <p:nvPr/>
        </p:nvSpPr>
        <p:spPr>
          <a:xfrm>
            <a:off x="5410200" y="1066800"/>
            <a:ext cx="4572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6034C02-1F04-7931-4997-0B1E261F9B4D}"/>
                  </a:ext>
                </a:extLst>
              </p14:cNvPr>
              <p14:cNvContentPartPr/>
              <p14:nvPr/>
            </p14:nvContentPartPr>
            <p14:xfrm>
              <a:off x="3812665" y="517093"/>
              <a:ext cx="2795400" cy="243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6034C02-1F04-7931-4997-0B1E261F9B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58665" y="409253"/>
                <a:ext cx="2903040" cy="4586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E1DBCD9-AC30-36F8-E037-5E55C8808CAE}"/>
                  </a:ext>
                </a:extLst>
              </p14:cNvPr>
              <p14:cNvContentPartPr/>
              <p14:nvPr/>
            </p14:nvContentPartPr>
            <p14:xfrm>
              <a:off x="3622585" y="2030893"/>
              <a:ext cx="5017320" cy="2437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E1DBCD9-AC30-36F8-E037-5E55C8808CA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68585" y="1922893"/>
                <a:ext cx="5124960" cy="4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1978E05-83CB-BCB2-8202-EE735884AC1F}"/>
                  </a:ext>
                </a:extLst>
              </p14:cNvPr>
              <p14:cNvContentPartPr/>
              <p14:nvPr/>
            </p14:nvContentPartPr>
            <p14:xfrm>
              <a:off x="7036825" y="502693"/>
              <a:ext cx="1778760" cy="255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1978E05-83CB-BCB2-8202-EE735884AC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82825" y="394693"/>
                <a:ext cx="188640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438428B-F075-9EBF-E749-992EEBBC38F6}"/>
                  </a:ext>
                </a:extLst>
              </p14:cNvPr>
              <p14:cNvContentPartPr/>
              <p14:nvPr/>
            </p14:nvContentPartPr>
            <p14:xfrm>
              <a:off x="8899465" y="1982653"/>
              <a:ext cx="1859040" cy="283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438428B-F075-9EBF-E749-992EEBBC38F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845465" y="1874653"/>
                <a:ext cx="1966680" cy="49932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2857BB15-CE32-5AEC-6E23-AAA6A015B1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" y="2877145"/>
            <a:ext cx="10994096" cy="3283200"/>
          </a:xfrm>
          <a:prstGeom prst="rect">
            <a:avLst/>
          </a:prstGeom>
        </p:spPr>
      </p:pic>
      <p:pic>
        <p:nvPicPr>
          <p:cNvPr id="7" name="Picture 2" descr="The Evil Patrick Meme Is the Newest 'SpongeBob' Meme">
            <a:extLst>
              <a:ext uri="{FF2B5EF4-FFF2-40B4-BE49-F238E27FC236}">
                <a16:creationId xmlns:a16="http://schemas.microsoft.com/office/drawing/2014/main" id="{6A361B4A-EE56-2ADE-81EF-9B8A5C8E6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740" y="4724400"/>
            <a:ext cx="1282460" cy="128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3BFEBC5-F444-D987-3F07-A6B6313BA90F}"/>
                  </a:ext>
                </a:extLst>
              </p14:cNvPr>
              <p14:cNvContentPartPr/>
              <p14:nvPr/>
            </p14:nvContentPartPr>
            <p14:xfrm>
              <a:off x="8648581" y="5485954"/>
              <a:ext cx="619920" cy="26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3BFEBC5-F444-D987-3F07-A6B6313BA90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594550" y="5377954"/>
                <a:ext cx="727623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397EDAA-E54A-4653-6631-11CA18378B1B}"/>
                  </a:ext>
                </a:extLst>
              </p14:cNvPr>
              <p14:cNvContentPartPr/>
              <p14:nvPr/>
            </p14:nvContentPartPr>
            <p14:xfrm>
              <a:off x="6811501" y="5813194"/>
              <a:ext cx="1424880" cy="7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397EDAA-E54A-4653-6631-11CA18378B1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57515" y="5705194"/>
                <a:ext cx="1532493" cy="2228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F67EBED6-BC38-EA07-28C2-7E3222B317C0}"/>
              </a:ext>
            </a:extLst>
          </p:cNvPr>
          <p:cNvSpPr/>
          <p:nvPr/>
        </p:nvSpPr>
        <p:spPr>
          <a:xfrm>
            <a:off x="548806" y="5800068"/>
            <a:ext cx="982031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We have gained access into the system</a:t>
            </a:r>
          </a:p>
        </p:txBody>
      </p:sp>
    </p:spTree>
    <p:extLst>
      <p:ext uri="{BB962C8B-B14F-4D97-AF65-F5344CB8AC3E}">
        <p14:creationId xmlns:p14="http://schemas.microsoft.com/office/powerpoint/2010/main" val="4097149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1274148" y="1295400"/>
            <a:ext cx="944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How would you protect your computer and its resources? </a:t>
            </a:r>
          </a:p>
        </p:txBody>
      </p:sp>
    </p:spTree>
    <p:extLst>
      <p:ext uri="{BB962C8B-B14F-4D97-AF65-F5344CB8AC3E}">
        <p14:creationId xmlns:p14="http://schemas.microsoft.com/office/powerpoint/2010/main" val="3599761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-228600" y="152400"/>
            <a:ext cx="3450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Access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AF317C-5E29-DF79-4FCD-6838FE33D5D5}"/>
              </a:ext>
            </a:extLst>
          </p:cNvPr>
          <p:cNvSpPr txBox="1"/>
          <p:nvPr/>
        </p:nvSpPr>
        <p:spPr>
          <a:xfrm>
            <a:off x="2362200" y="1981200"/>
            <a:ext cx="67104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</a:t>
            </a:r>
            <a:r>
              <a:rPr lang="en-US" sz="4000" dirty="0"/>
              <a:t> can do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</a:t>
            </a:r>
            <a:r>
              <a:rPr lang="en-US" sz="4000" dirty="0"/>
              <a:t> to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whom?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95DBED97-6EB8-75D3-5792-E8F28C9F8551}"/>
              </a:ext>
            </a:extLst>
          </p:cNvPr>
          <p:cNvSpPr/>
          <p:nvPr/>
        </p:nvSpPr>
        <p:spPr>
          <a:xfrm rot="1373572">
            <a:off x="2604251" y="2726720"/>
            <a:ext cx="304800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55F7DC-DCF9-A6B5-09BA-FB1B5B7D0BBF}"/>
              </a:ext>
            </a:extLst>
          </p:cNvPr>
          <p:cNvSpPr txBox="1"/>
          <p:nvPr/>
        </p:nvSpPr>
        <p:spPr>
          <a:xfrm>
            <a:off x="1226424" y="3583373"/>
            <a:ext cx="30604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users/groups</a:t>
            </a:r>
          </a:p>
          <a:p>
            <a:r>
              <a:rPr lang="en-US" sz="2400" dirty="0"/>
              <a:t>what is their identity?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DD328ACE-E7AB-8880-EE70-54E238443739}"/>
              </a:ext>
            </a:extLst>
          </p:cNvPr>
          <p:cNvSpPr/>
          <p:nvPr/>
        </p:nvSpPr>
        <p:spPr>
          <a:xfrm rot="473490">
            <a:off x="5530918" y="2630351"/>
            <a:ext cx="304800" cy="23262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6CD801-D9EA-C183-2E4E-961A7894C9B3}"/>
              </a:ext>
            </a:extLst>
          </p:cNvPr>
          <p:cNvSpPr txBox="1"/>
          <p:nvPr/>
        </p:nvSpPr>
        <p:spPr>
          <a:xfrm>
            <a:off x="2449584" y="5170281"/>
            <a:ext cx="7180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permissions (read/write/execute)</a:t>
            </a:r>
          </a:p>
          <a:p>
            <a:r>
              <a:rPr lang="en-US" sz="2400" dirty="0"/>
              <a:t>Ok, I know the who– what are </a:t>
            </a:r>
            <a:r>
              <a:rPr lang="en-US" sz="2400" b="1" i="1" dirty="0"/>
              <a:t>you</a:t>
            </a:r>
            <a:r>
              <a:rPr lang="en-US" sz="2400" dirty="0"/>
              <a:t> permitted to do?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11F04F4A-61C0-DBF8-9AF7-8966917C3140}"/>
              </a:ext>
            </a:extLst>
          </p:cNvPr>
          <p:cNvSpPr/>
          <p:nvPr/>
        </p:nvSpPr>
        <p:spPr>
          <a:xfrm rot="19632928">
            <a:off x="7995690" y="2644108"/>
            <a:ext cx="304800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C9B3C0-5980-F034-208A-622840ED71C7}"/>
              </a:ext>
            </a:extLst>
          </p:cNvPr>
          <p:cNvSpPr txBox="1"/>
          <p:nvPr/>
        </p:nvSpPr>
        <p:spPr>
          <a:xfrm>
            <a:off x="7568573" y="3504648"/>
            <a:ext cx="42418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Objects</a:t>
            </a:r>
          </a:p>
          <a:p>
            <a:r>
              <a:rPr lang="en-US" sz="2400" dirty="0"/>
              <a:t>Usually things on a filesystem</a:t>
            </a:r>
          </a:p>
        </p:txBody>
      </p:sp>
    </p:spTree>
    <p:extLst>
      <p:ext uri="{BB962C8B-B14F-4D97-AF65-F5344CB8AC3E}">
        <p14:creationId xmlns:p14="http://schemas.microsoft.com/office/powerpoint/2010/main" val="4011397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5135</TotalTime>
  <Words>2990</Words>
  <Application>Microsoft Office PowerPoint</Application>
  <PresentationFormat>Widescreen</PresentationFormat>
  <Paragraphs>466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6" baseType="lpstr">
      <vt:lpstr>Arial</vt:lpstr>
      <vt:lpstr>Calibri</vt:lpstr>
      <vt:lpstr>Courier New</vt:lpstr>
      <vt:lpstr>Wingdings</vt:lpstr>
      <vt:lpstr>Office Theme</vt:lpstr>
      <vt:lpstr>CSCI 476: Computer Security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476</dc:title>
  <dc:creator>Reese Pearsall</dc:creator>
  <cp:lastModifiedBy>Pearsall, Reese</cp:lastModifiedBy>
  <cp:revision>47</cp:revision>
  <dcterms:created xsi:type="dcterms:W3CDTF">2022-08-21T16:55:59Z</dcterms:created>
  <dcterms:modified xsi:type="dcterms:W3CDTF">2024-09-10T20:45:51Z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2022-08-21T00:00:00Z</vt:filetime>
  </property>
  <property fmtid="{D5CDD505-2E9C-101B-9397-08002B2CF9AE}" pid="5" name="Producer">
    <vt:lpwstr>Microsoft® PowerPoint® for Microsoft 365</vt:lpwstr>
  </property>
</Properties>
</file>